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notesSlides/notesSlide5.xml" ContentType="application/vnd.openxmlformats-officedocument.presentationml.notesSlide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notesSlides/notesSlide6.xml" ContentType="application/vnd.openxmlformats-officedocument.presentationml.notesSlide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notesSlides/notesSlide12.xml" ContentType="application/vnd.openxmlformats-officedocument.presentationml.notesSlide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notesSlides/notesSlide13.xml" ContentType="application/vnd.openxmlformats-officedocument.presentationml.notesSlide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0"/>
  </p:notesMasterIdLst>
  <p:sldIdLst>
    <p:sldId id="437" r:id="rId2"/>
    <p:sldId id="359" r:id="rId3"/>
    <p:sldId id="389" r:id="rId4"/>
    <p:sldId id="391" r:id="rId5"/>
    <p:sldId id="360" r:id="rId6"/>
    <p:sldId id="361" r:id="rId7"/>
    <p:sldId id="362" r:id="rId8"/>
    <p:sldId id="363" r:id="rId9"/>
    <p:sldId id="364" r:id="rId10"/>
    <p:sldId id="365" r:id="rId11"/>
    <p:sldId id="392" r:id="rId12"/>
    <p:sldId id="393" r:id="rId13"/>
    <p:sldId id="366" r:id="rId14"/>
    <p:sldId id="367" r:id="rId15"/>
    <p:sldId id="394" r:id="rId16"/>
    <p:sldId id="368" r:id="rId17"/>
    <p:sldId id="369" r:id="rId18"/>
    <p:sldId id="436" r:id="rId19"/>
    <p:sldId id="370" r:id="rId20"/>
    <p:sldId id="376" r:id="rId21"/>
    <p:sldId id="377" r:id="rId22"/>
    <p:sldId id="378" r:id="rId23"/>
    <p:sldId id="395" r:id="rId24"/>
    <p:sldId id="396" r:id="rId25"/>
    <p:sldId id="413" r:id="rId26"/>
    <p:sldId id="397" r:id="rId27"/>
    <p:sldId id="398" r:id="rId28"/>
    <p:sldId id="399" r:id="rId29"/>
    <p:sldId id="404" r:id="rId30"/>
    <p:sldId id="405" r:id="rId31"/>
    <p:sldId id="406" r:id="rId32"/>
    <p:sldId id="407" r:id="rId33"/>
    <p:sldId id="408" r:id="rId34"/>
    <p:sldId id="432" r:id="rId35"/>
    <p:sldId id="409" r:id="rId36"/>
    <p:sldId id="410" r:id="rId37"/>
    <p:sldId id="434" r:id="rId38"/>
    <p:sldId id="411" r:id="rId39"/>
    <p:sldId id="412" r:id="rId40"/>
    <p:sldId id="438" r:id="rId41"/>
    <p:sldId id="439" r:id="rId42"/>
    <p:sldId id="440" r:id="rId43"/>
    <p:sldId id="441" r:id="rId44"/>
    <p:sldId id="442" r:id="rId45"/>
    <p:sldId id="443" r:id="rId46"/>
    <p:sldId id="444" r:id="rId47"/>
    <p:sldId id="445" r:id="rId48"/>
    <p:sldId id="446" r:id="rId49"/>
    <p:sldId id="447" r:id="rId50"/>
    <p:sldId id="448" r:id="rId51"/>
    <p:sldId id="449" r:id="rId52"/>
    <p:sldId id="450" r:id="rId53"/>
    <p:sldId id="451" r:id="rId54"/>
    <p:sldId id="452" r:id="rId55"/>
    <p:sldId id="453" r:id="rId56"/>
    <p:sldId id="454" r:id="rId57"/>
    <p:sldId id="455" r:id="rId58"/>
    <p:sldId id="456" r:id="rId59"/>
    <p:sldId id="457" r:id="rId60"/>
    <p:sldId id="458" r:id="rId61"/>
    <p:sldId id="459" r:id="rId62"/>
    <p:sldId id="460" r:id="rId63"/>
    <p:sldId id="461" r:id="rId64"/>
    <p:sldId id="462" r:id="rId65"/>
    <p:sldId id="463" r:id="rId66"/>
    <p:sldId id="464" r:id="rId67"/>
    <p:sldId id="465" r:id="rId68"/>
    <p:sldId id="466" r:id="rId69"/>
    <p:sldId id="467" r:id="rId70"/>
    <p:sldId id="468" r:id="rId71"/>
    <p:sldId id="469" r:id="rId72"/>
    <p:sldId id="470" r:id="rId73"/>
    <p:sldId id="471" r:id="rId74"/>
    <p:sldId id="472" r:id="rId75"/>
    <p:sldId id="473" r:id="rId76"/>
    <p:sldId id="474" r:id="rId77"/>
    <p:sldId id="475" r:id="rId78"/>
    <p:sldId id="476" r:id="rId79"/>
    <p:sldId id="567" r:id="rId80"/>
    <p:sldId id="477" r:id="rId81"/>
    <p:sldId id="478" r:id="rId82"/>
    <p:sldId id="479" r:id="rId83"/>
    <p:sldId id="480" r:id="rId84"/>
    <p:sldId id="481" r:id="rId85"/>
    <p:sldId id="482" r:id="rId86"/>
    <p:sldId id="483" r:id="rId87"/>
    <p:sldId id="484" r:id="rId88"/>
    <p:sldId id="485" r:id="rId89"/>
    <p:sldId id="486" r:id="rId90"/>
    <p:sldId id="487" r:id="rId91"/>
    <p:sldId id="488" r:id="rId92"/>
    <p:sldId id="489" r:id="rId93"/>
    <p:sldId id="490" r:id="rId94"/>
    <p:sldId id="491" r:id="rId95"/>
    <p:sldId id="492" r:id="rId96"/>
    <p:sldId id="493" r:id="rId97"/>
    <p:sldId id="494" r:id="rId98"/>
    <p:sldId id="495" r:id="rId99"/>
    <p:sldId id="496" r:id="rId100"/>
    <p:sldId id="497" r:id="rId101"/>
    <p:sldId id="498" r:id="rId102"/>
    <p:sldId id="499" r:id="rId103"/>
    <p:sldId id="500" r:id="rId104"/>
    <p:sldId id="501" r:id="rId105"/>
    <p:sldId id="502" r:id="rId106"/>
    <p:sldId id="503" r:id="rId107"/>
    <p:sldId id="504" r:id="rId108"/>
    <p:sldId id="505" r:id="rId109"/>
    <p:sldId id="506" r:id="rId110"/>
    <p:sldId id="507" r:id="rId111"/>
    <p:sldId id="509" r:id="rId112"/>
    <p:sldId id="510" r:id="rId113"/>
    <p:sldId id="511" r:id="rId114"/>
    <p:sldId id="512" r:id="rId115"/>
    <p:sldId id="513" r:id="rId116"/>
    <p:sldId id="564" r:id="rId117"/>
    <p:sldId id="566" r:id="rId118"/>
    <p:sldId id="565" r:id="rId119"/>
    <p:sldId id="514" r:id="rId120"/>
    <p:sldId id="515" r:id="rId121"/>
    <p:sldId id="516" r:id="rId122"/>
    <p:sldId id="517" r:id="rId123"/>
    <p:sldId id="518" r:id="rId124"/>
    <p:sldId id="519" r:id="rId125"/>
    <p:sldId id="520" r:id="rId126"/>
    <p:sldId id="521" r:id="rId127"/>
    <p:sldId id="522" r:id="rId128"/>
    <p:sldId id="523" r:id="rId129"/>
    <p:sldId id="524" r:id="rId130"/>
    <p:sldId id="525" r:id="rId131"/>
    <p:sldId id="526" r:id="rId132"/>
    <p:sldId id="527" r:id="rId133"/>
    <p:sldId id="528" r:id="rId134"/>
    <p:sldId id="529" r:id="rId135"/>
    <p:sldId id="530" r:id="rId136"/>
    <p:sldId id="531" r:id="rId137"/>
    <p:sldId id="532" r:id="rId138"/>
    <p:sldId id="533" r:id="rId139"/>
    <p:sldId id="534" r:id="rId140"/>
    <p:sldId id="535" r:id="rId141"/>
    <p:sldId id="536" r:id="rId142"/>
    <p:sldId id="537" r:id="rId143"/>
    <p:sldId id="538" r:id="rId144"/>
    <p:sldId id="539" r:id="rId145"/>
    <p:sldId id="540" r:id="rId146"/>
    <p:sldId id="541" r:id="rId147"/>
    <p:sldId id="542" r:id="rId148"/>
    <p:sldId id="543" r:id="rId149"/>
    <p:sldId id="544" r:id="rId150"/>
    <p:sldId id="545" r:id="rId151"/>
    <p:sldId id="546" r:id="rId152"/>
    <p:sldId id="547" r:id="rId153"/>
    <p:sldId id="548" r:id="rId154"/>
    <p:sldId id="549" r:id="rId155"/>
    <p:sldId id="550" r:id="rId156"/>
    <p:sldId id="551" r:id="rId157"/>
    <p:sldId id="552" r:id="rId158"/>
    <p:sldId id="553" r:id="rId159"/>
    <p:sldId id="554" r:id="rId160"/>
    <p:sldId id="555" r:id="rId161"/>
    <p:sldId id="556" r:id="rId162"/>
    <p:sldId id="557" r:id="rId163"/>
    <p:sldId id="558" r:id="rId164"/>
    <p:sldId id="559" r:id="rId165"/>
    <p:sldId id="560" r:id="rId166"/>
    <p:sldId id="561" r:id="rId167"/>
    <p:sldId id="562" r:id="rId168"/>
    <p:sldId id="563" r:id="rId16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85" autoAdjust="0"/>
    <p:restoredTop sz="84142" autoAdjust="0"/>
  </p:normalViewPr>
  <p:slideViewPr>
    <p:cSldViewPr snapToObjects="1">
      <p:cViewPr varScale="1">
        <p:scale>
          <a:sx n="58" d="100"/>
          <a:sy n="58" d="100"/>
        </p:scale>
        <p:origin x="874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notesMaster" Target="notesMasters/notesMaster1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presProps" Target="presProps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2" Type="http://schemas.openxmlformats.org/officeDocument/2006/relationships/viewProps" Target="viewProp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tableStyles" Target="tableStyle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image" Target="../media/image18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image" Target="../media/image25.emf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image" Target="../media/image32.emf"/></Relationships>
</file>

<file path=ppt/drawings/_rels/vmlDrawing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image" Target="../media/image35.e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image" Target="../media/image41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image" Target="../media/image41.emf"/><Relationship Id="rId6" Type="http://schemas.openxmlformats.org/officeDocument/2006/relationships/image" Target="../media/image46.emf"/><Relationship Id="rId5" Type="http://schemas.openxmlformats.org/officeDocument/2006/relationships/image" Target="../media/image45.emf"/><Relationship Id="rId4" Type="http://schemas.openxmlformats.org/officeDocument/2006/relationships/image" Target="../media/image44.e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image" Target="../media/image4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2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image" Target="../media/image47.emf"/></Relationships>
</file>

<file path=ppt/drawings/_rels/vmlDrawing2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image" Target="../media/image47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24.v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image" Target="../media/image49.emf"/></Relationships>
</file>

<file path=ppt/drawings/_rels/vmlDrawing25.v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image" Target="../media/image47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6.emf"/><Relationship Id="rId1" Type="http://schemas.openxmlformats.org/officeDocument/2006/relationships/image" Target="../media/image55.emf"/><Relationship Id="rId5" Type="http://schemas.openxmlformats.org/officeDocument/2006/relationships/image" Target="../media/image59.emf"/><Relationship Id="rId4" Type="http://schemas.openxmlformats.org/officeDocument/2006/relationships/image" Target="../media/image58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33.v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3.emf"/><Relationship Id="rId1" Type="http://schemas.openxmlformats.org/officeDocument/2006/relationships/image" Target="../media/image62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image" Target="../media/image66.emf"/><Relationship Id="rId4" Type="http://schemas.openxmlformats.org/officeDocument/2006/relationships/image" Target="../media/image69.e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image" Target="../media/image71.emf"/><Relationship Id="rId1" Type="http://schemas.openxmlformats.org/officeDocument/2006/relationships/image" Target="../media/image70.emf"/><Relationship Id="rId6" Type="http://schemas.openxmlformats.org/officeDocument/2006/relationships/image" Target="../media/image75.emf"/><Relationship Id="rId5" Type="http://schemas.openxmlformats.org/officeDocument/2006/relationships/image" Target="../media/image74.emf"/><Relationship Id="rId4" Type="http://schemas.openxmlformats.org/officeDocument/2006/relationships/image" Target="../media/image73.emf"/></Relationships>
</file>

<file path=ppt/drawings/_rels/vmlDrawing37.vml.rels><?xml version="1.0" encoding="UTF-8" standalone="yes"?>
<Relationships xmlns="http://schemas.openxmlformats.org/package/2006/relationships"><Relationship Id="rId2" Type="http://schemas.openxmlformats.org/officeDocument/2006/relationships/image" Target="../media/image77.emf"/><Relationship Id="rId1" Type="http://schemas.openxmlformats.org/officeDocument/2006/relationships/image" Target="../media/image76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39.v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79.emf"/><Relationship Id="rId1" Type="http://schemas.openxmlformats.org/officeDocument/2006/relationships/image" Target="../media/image7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0.vml.rels><?xml version="1.0" encoding="UTF-8" standalone="yes"?>
<Relationships xmlns="http://schemas.openxmlformats.org/package/2006/relationships"><Relationship Id="rId2" Type="http://schemas.openxmlformats.org/officeDocument/2006/relationships/image" Target="../media/image81.emf"/><Relationship Id="rId1" Type="http://schemas.openxmlformats.org/officeDocument/2006/relationships/image" Target="../media/image80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42.vml.rels><?xml version="1.0" encoding="UTF-8" standalone="yes"?>
<Relationships xmlns="http://schemas.openxmlformats.org/package/2006/relationships"><Relationship Id="rId2" Type="http://schemas.openxmlformats.org/officeDocument/2006/relationships/image" Target="../media/image82.emf"/><Relationship Id="rId1" Type="http://schemas.openxmlformats.org/officeDocument/2006/relationships/image" Target="../media/image55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4.emf"/></Relationships>
</file>

<file path=ppt/drawings/_rels/vmlDrawing46.v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image" Target="../media/image86.emf"/><Relationship Id="rId1" Type="http://schemas.openxmlformats.org/officeDocument/2006/relationships/image" Target="../media/image85.emf"/><Relationship Id="rId4" Type="http://schemas.openxmlformats.org/officeDocument/2006/relationships/image" Target="../media/image52.emf"/></Relationships>
</file>

<file path=ppt/drawings/_rels/vmlDrawing47.v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image" Target="../media/image89.emf"/><Relationship Id="rId1" Type="http://schemas.openxmlformats.org/officeDocument/2006/relationships/image" Target="../media/image88.emf"/><Relationship Id="rId4" Type="http://schemas.openxmlformats.org/officeDocument/2006/relationships/image" Target="../media/image91.emf"/></Relationships>
</file>

<file path=ppt/drawings/_rels/vmlDrawing48.vml.rels><?xml version="1.0" encoding="UTF-8" standalone="yes"?>
<Relationships xmlns="http://schemas.openxmlformats.org/package/2006/relationships"><Relationship Id="rId2" Type="http://schemas.openxmlformats.org/officeDocument/2006/relationships/image" Target="../media/image93.emf"/><Relationship Id="rId1" Type="http://schemas.openxmlformats.org/officeDocument/2006/relationships/image" Target="../media/image92.emf"/></Relationships>
</file>

<file path=ppt/drawings/_rels/vmlDrawing49.vml.rels><?xml version="1.0" encoding="UTF-8" standalone="yes"?>
<Relationships xmlns="http://schemas.openxmlformats.org/package/2006/relationships"><Relationship Id="rId2" Type="http://schemas.openxmlformats.org/officeDocument/2006/relationships/image" Target="../media/image92.emf"/><Relationship Id="rId1" Type="http://schemas.openxmlformats.org/officeDocument/2006/relationships/image" Target="../media/image93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image" Target="../media/image7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4.emf"/></Relationships>
</file>

<file path=ppt/drawings/_rels/vmlDrawing51.vml.rels><?xml version="1.0" encoding="UTF-8" standalone="yes"?>
<Relationships xmlns="http://schemas.openxmlformats.org/package/2006/relationships"><Relationship Id="rId2" Type="http://schemas.openxmlformats.org/officeDocument/2006/relationships/image" Target="../media/image97.emf"/><Relationship Id="rId1" Type="http://schemas.openxmlformats.org/officeDocument/2006/relationships/image" Target="../media/image96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8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9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9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0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1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1.emf"/></Relationships>
</file>

<file path=ppt/drawings/_rels/vmlDrawing58.v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image" Target="../media/image101.emf"/></Relationships>
</file>

<file path=ppt/drawings/_rels/vmlDrawing59.v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image" Target="../media/image102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drawings/_rels/vmlDrawing6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emf"/><Relationship Id="rId1" Type="http://schemas.openxmlformats.org/officeDocument/2006/relationships/image" Target="../media/image102.emf"/></Relationships>
</file>

<file path=ppt/drawings/_rels/vmlDrawing6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2" Type="http://schemas.openxmlformats.org/officeDocument/2006/relationships/image" Target="../media/image80.emf"/><Relationship Id="rId1" Type="http://schemas.openxmlformats.org/officeDocument/2006/relationships/image" Target="../media/image102.emf"/></Relationships>
</file>

<file path=ppt/drawings/_rels/vmlDrawing62.vml.rels><?xml version="1.0" encoding="UTF-8" standalone="yes"?>
<Relationships xmlns="http://schemas.openxmlformats.org/package/2006/relationships"><Relationship Id="rId2" Type="http://schemas.openxmlformats.org/officeDocument/2006/relationships/image" Target="../media/image80.emf"/><Relationship Id="rId1" Type="http://schemas.openxmlformats.org/officeDocument/2006/relationships/image" Target="../media/image108.emf"/></Relationships>
</file>

<file path=ppt/drawings/_rels/vmlDrawing63.vml.rels><?xml version="1.0" encoding="UTF-8" standalone="yes"?>
<Relationships xmlns="http://schemas.openxmlformats.org/package/2006/relationships"><Relationship Id="rId2" Type="http://schemas.openxmlformats.org/officeDocument/2006/relationships/image" Target="../media/image80.emf"/><Relationship Id="rId1" Type="http://schemas.openxmlformats.org/officeDocument/2006/relationships/image" Target="../media/image104.emf"/></Relationships>
</file>

<file path=ppt/drawings/_rels/vmlDrawing6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emf"/><Relationship Id="rId1" Type="http://schemas.openxmlformats.org/officeDocument/2006/relationships/image" Target="../media/image80.emf"/></Relationships>
</file>

<file path=ppt/drawings/_rels/vmlDrawing6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emf"/><Relationship Id="rId1" Type="http://schemas.openxmlformats.org/officeDocument/2006/relationships/image" Target="../media/image109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1.emf"/></Relationships>
</file>

<file path=ppt/drawings/_rels/vmlDrawing6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emf"/><Relationship Id="rId1" Type="http://schemas.openxmlformats.org/officeDocument/2006/relationships/image" Target="../media/image112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4.emf"/></Relationships>
</file>

<file path=ppt/drawings/_rels/vmlDrawing6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emf"/><Relationship Id="rId1" Type="http://schemas.openxmlformats.org/officeDocument/2006/relationships/image" Target="../media/image115.e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image" Target="../media/image12.emf"/></Relationships>
</file>

<file path=ppt/drawings/_rels/vmlDrawing7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2" Type="http://schemas.openxmlformats.org/officeDocument/2006/relationships/image" Target="../media/image117.emf"/><Relationship Id="rId1" Type="http://schemas.openxmlformats.org/officeDocument/2006/relationships/image" Target="../media/image116.emf"/></Relationships>
</file>

<file path=ppt/drawings/_rels/vmlDrawing7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emf"/><Relationship Id="rId1" Type="http://schemas.openxmlformats.org/officeDocument/2006/relationships/image" Target="../media/image113.emf"/></Relationships>
</file>

<file path=ppt/drawings/_rels/vmlDrawing7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2" Type="http://schemas.openxmlformats.org/officeDocument/2006/relationships/image" Target="../media/image121.emf"/><Relationship Id="rId1" Type="http://schemas.openxmlformats.org/officeDocument/2006/relationships/image" Target="../media/image120.emf"/><Relationship Id="rId4" Type="http://schemas.openxmlformats.org/officeDocument/2006/relationships/image" Target="../media/image123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4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6.emf"/></Relationships>
</file>

<file path=ppt/drawings/_rels/vmlDrawing7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emf"/><Relationship Id="rId1" Type="http://schemas.openxmlformats.org/officeDocument/2006/relationships/image" Target="../media/image127.emf"/></Relationships>
</file>

<file path=ppt/drawings/_rels/vmlDrawing7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emf"/><Relationship Id="rId2" Type="http://schemas.openxmlformats.org/officeDocument/2006/relationships/image" Target="../media/image130.emf"/><Relationship Id="rId1" Type="http://schemas.openxmlformats.org/officeDocument/2006/relationships/image" Target="../media/image129.emf"/></Relationships>
</file>

<file path=ppt/drawings/_rels/vmlDrawing7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2" Type="http://schemas.openxmlformats.org/officeDocument/2006/relationships/image" Target="../media/image133.emf"/><Relationship Id="rId1" Type="http://schemas.openxmlformats.org/officeDocument/2006/relationships/image" Target="../media/image132.emf"/><Relationship Id="rId4" Type="http://schemas.openxmlformats.org/officeDocument/2006/relationships/image" Target="../media/image135.emf"/></Relationships>
</file>

<file path=ppt/drawings/_rels/vmlDrawing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6.emf"/></Relationships>
</file>

<file path=ppt/drawings/_rels/vmlDrawing7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emf"/><Relationship Id="rId2" Type="http://schemas.openxmlformats.org/officeDocument/2006/relationships/image" Target="../media/image139.emf"/><Relationship Id="rId1" Type="http://schemas.openxmlformats.org/officeDocument/2006/relationships/image" Target="../media/image138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6.emf"/></Relationships>
</file>

<file path=ppt/drawings/_rels/vmlDrawing8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1.emf"/><Relationship Id="rId1" Type="http://schemas.openxmlformats.org/officeDocument/2006/relationships/image" Target="../media/image140.emf"/></Relationships>
</file>

<file path=ppt/drawings/_rels/vmlDrawing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2.emf"/></Relationships>
</file>

<file path=ppt/drawings/_rels/vmlDrawing8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emf"/><Relationship Id="rId2" Type="http://schemas.openxmlformats.org/officeDocument/2006/relationships/image" Target="../media/image144.emf"/><Relationship Id="rId1" Type="http://schemas.openxmlformats.org/officeDocument/2006/relationships/image" Target="../media/image142.emf"/></Relationships>
</file>

<file path=ppt/drawings/_rels/vmlDrawing8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emf"/><Relationship Id="rId2" Type="http://schemas.openxmlformats.org/officeDocument/2006/relationships/image" Target="../media/image144.emf"/><Relationship Id="rId1" Type="http://schemas.openxmlformats.org/officeDocument/2006/relationships/image" Target="../media/image142.emf"/></Relationships>
</file>

<file path=ppt/drawings/_rels/vmlDrawing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6.emf"/></Relationships>
</file>

<file path=ppt/drawings/_rels/vmlDrawing8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emf"/><Relationship Id="rId2" Type="http://schemas.openxmlformats.org/officeDocument/2006/relationships/image" Target="../media/image148.emf"/><Relationship Id="rId1" Type="http://schemas.openxmlformats.org/officeDocument/2006/relationships/image" Target="../media/image146.emf"/></Relationships>
</file>

<file path=ppt/drawings/_rels/vmlDrawing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9.emf"/></Relationships>
</file>

<file path=ppt/drawings/_rels/vmlDrawing8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1.emf"/><Relationship Id="rId1" Type="http://schemas.openxmlformats.org/officeDocument/2006/relationships/image" Target="../media/image150.emf"/></Relationships>
</file>

<file path=ppt/drawings/_rels/vmlDrawing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2.e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image" Target="../media/image16.emf"/></Relationships>
</file>

<file path=ppt/drawings/_rels/vmlDrawing9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4.emf"/><Relationship Id="rId1" Type="http://schemas.openxmlformats.org/officeDocument/2006/relationships/image" Target="../media/image153.emf"/></Relationships>
</file>

<file path=ppt/drawings/_rels/vmlDrawing9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6.emf"/><Relationship Id="rId1" Type="http://schemas.openxmlformats.org/officeDocument/2006/relationships/image" Target="../media/image155.emf"/></Relationships>
</file>

<file path=ppt/drawings/_rels/vmlDrawing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7.emf"/></Relationships>
</file>

<file path=ppt/drawings/_rels/vmlDrawing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8.emf"/></Relationships>
</file>

<file path=ppt/drawings/_rels/vmlDrawing9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emf"/><Relationship Id="rId1" Type="http://schemas.openxmlformats.org/officeDocument/2006/relationships/image" Target="../media/image159.emf"/></Relationships>
</file>

<file path=ppt/drawings/_rels/vmlDrawing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4.emf"/></Relationships>
</file>

<file path=ppt/media/image1.jpeg>
</file>

<file path=ppt/media/image105.png>
</file>

<file path=ppt/media/image106.png>
</file>

<file path=ppt/media/image107.png>
</file>

<file path=ppt/media/image125.png>
</file>

<file path=ppt/media/image137.png>
</file>

<file path=ppt/media/image14.png>
</file>

<file path=ppt/media/image143.png>
</file>

<file path=ppt/media/image147.png>
</file>

<file path=ppt/media/image161.png>
</file>

<file path=ppt/media/image162.png>
</file>

<file path=ppt/media/image2.jpeg>
</file>

<file path=ppt/media/image37.png>
</file>

<file path=ppt/media/image38.png>
</file>

<file path=ppt/media/image39.png>
</file>

<file path=ppt/media/image40.png>
</file>

<file path=ppt/media/image53.png>
</file>

<file path=ppt/media/image54.png>
</file>

<file path=ppt/media/image83.png>
</file>

<file path=ppt/media/image9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00213A-4496-8E41-939D-6D779164903A}" type="datetimeFigureOut">
              <a:rPr lang="en-US" smtClean="0"/>
              <a:pPr/>
              <a:t>12/7/2018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E9A50-EED1-FA4E-868B-D30F9FDBA6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197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1435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chain rule!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8121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</a:t>
            </a:r>
            <a:r>
              <a:rPr lang="en-US" smtClean="0"/>
              <a:t>chain rule!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7461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9E1EF8A-198E-B143-A48D-AD19FA951E3A}" type="slidenum">
              <a:rPr lang="en-US"/>
              <a:pPr/>
              <a:t>62</a:t>
            </a:fld>
            <a:endParaRPr lang="en-US"/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2312988" y="1828800"/>
            <a:ext cx="8489951" cy="6367463"/>
          </a:xfrm>
          <a:ln w="12700" cap="flat">
            <a:solidFill>
              <a:schemeClr val="tx1"/>
            </a:solidFill>
          </a:ln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48921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A3B6B5-A1C1-8749-83CE-36D78FAC562E}" type="slidenum">
              <a:rPr lang="en-US"/>
              <a:pPr/>
              <a:t>63</a:t>
            </a:fld>
            <a:endParaRPr lang="en-US"/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2171700" y="1930400"/>
            <a:ext cx="8218488" cy="6164263"/>
          </a:xfrm>
          <a:ln w="12700" cap="flat">
            <a:solidFill>
              <a:schemeClr val="tx1"/>
            </a:solidFill>
          </a:ln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44194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F8DA3A3-C8D9-5843-B441-DA579E35369B}" type="slidenum">
              <a:rPr lang="en-US"/>
              <a:pPr/>
              <a:t>67</a:t>
            </a:fld>
            <a:endParaRPr lang="en-US"/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2171700" y="1930400"/>
            <a:ext cx="8218488" cy="6164263"/>
          </a:xfrm>
          <a:ln w="12700" cap="flat">
            <a:solidFill>
              <a:schemeClr val="tx1"/>
            </a:solidFill>
          </a:ln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701762" y="2417523"/>
            <a:ext cx="2394065" cy="188505"/>
          </a:xfrm>
          <a:noFill/>
          <a:ln/>
        </p:spPr>
        <p:txBody>
          <a:bodyPr lIns="61904" tIns="25396" rIns="61904" bIns="25396">
            <a:spAutoFit/>
          </a:bodyPr>
          <a:lstStyle/>
          <a:p>
            <a:pPr marL="331266" indent="-331266" defTabSz="881293">
              <a:lnSpc>
                <a:spcPct val="87000"/>
              </a:lnSpc>
              <a:spcBef>
                <a:spcPct val="42000"/>
              </a:spcBef>
            </a:pPr>
            <a:endParaRPr lang="en-US" sz="1000" dirty="0">
              <a:solidFill>
                <a:schemeClr val="tx2"/>
              </a:solidFill>
              <a:latin typeface="Times New Roman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3446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for discrete, we could simply do a much</a:t>
            </a:r>
            <a:r>
              <a:rPr lang="en-US" baseline="0" dirty="0" smtClean="0"/>
              <a:t> larger table, but often that doesn’t capture everything we want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0990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4948439-3E75-2C43-8CBA-308B86917F4C}" type="slidenum">
              <a:rPr lang="en-US"/>
              <a:pPr/>
              <a:t>75</a:t>
            </a:fld>
            <a:endParaRPr lang="en-US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920" y="4343400"/>
            <a:ext cx="5028161" cy="4114800"/>
          </a:xfrm>
          <a:noFill/>
          <a:ln/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43443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7270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log is a strictly increasing function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it just squishes values but does not change their order, so the max of likelihood is still the max of log-likelihood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3478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just involves</a:t>
            </a:r>
            <a:r>
              <a:rPr lang="en-US" baseline="0" dirty="0" smtClean="0"/>
              <a:t> iterating over the data and aggregating these counts!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17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4ED442-FB69-0642-AEE6-060C8D232A69}" type="slidenum">
              <a:rPr lang="en-US"/>
              <a:pPr/>
              <a:t>2</a:t>
            </a:fld>
            <a:endParaRPr lang="en-US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2312988" y="1828800"/>
            <a:ext cx="8489951" cy="6367463"/>
          </a:xfrm>
          <a:ln w="12700" cap="flat">
            <a:solidFill>
              <a:schemeClr val="tx1"/>
            </a:solidFill>
          </a:ln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buFontTx/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- although</a:t>
            </a:r>
            <a:r>
              <a:rPr lang="en-US" baseline="0" dirty="0" smtClean="0"/>
              <a:t> we don’t generally “generate” a document from a model, it’s often useful to look at the generative story of a model (i.e. how the model says a document was generate) to help us understand why the model assigns certain probabilities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E6B112-CED4-9448-B5B6-43255090C75D}" type="slidenum">
              <a:rPr lang="en-US" smtClean="0"/>
              <a:pPr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6440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9361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E6DBFC2-522B-3B49-866F-2B1D985C9663}" type="slidenum">
              <a:rPr lang="en-US"/>
              <a:pPr/>
              <a:t>111</a:t>
            </a:fld>
            <a:endParaRPr lang="en-US"/>
          </a:p>
        </p:txBody>
      </p:sp>
      <p:sp>
        <p:nvSpPr>
          <p:cNvPr id="49155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258763" y="150813"/>
            <a:ext cx="2892425" cy="2170112"/>
          </a:xfrm>
          <a:solidFill>
            <a:srgbClr val="FFFFFF"/>
          </a:solidFill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4444" y="2404997"/>
            <a:ext cx="6434051" cy="6739003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>
              <a:buFontTx/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57863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6603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no,</a:t>
            </a:r>
            <a:r>
              <a:rPr lang="en-US" baseline="0" dirty="0" smtClean="0"/>
              <a:t> it doesn’t very as theta changes.  It’s a constant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2060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87859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2989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7271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as lambda gets larger we bias more and more towards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74694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Goes to 0!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8005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4ED442-FB69-0642-AEE6-060C8D232A69}" type="slidenum">
              <a:rPr lang="en-US"/>
              <a:pPr/>
              <a:t>3</a:t>
            </a:fld>
            <a:endParaRPr lang="en-US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2312988" y="1828800"/>
            <a:ext cx="8489951" cy="6367463"/>
          </a:xfrm>
          <a:ln w="12700" cap="flat">
            <a:solidFill>
              <a:schemeClr val="tx1"/>
            </a:solidFill>
          </a:ln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buFontTx/>
              <a:buChar char="o"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let’s try a different route this time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rather than deriving</a:t>
            </a:r>
            <a:r>
              <a:rPr lang="en-US" baseline="0" dirty="0" smtClean="0"/>
              <a:t> a model (the book does it that way)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let’s start with a type of model and see if we can work our way towards a working 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15428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Yes! 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 As the variance gets higher, the</a:t>
            </a:r>
            <a:r>
              <a:rPr lang="en-US" baseline="0" dirty="0" smtClean="0"/>
              <a:t> prior is weaker (more distributed probabilities).  Higher variance = lower lambda.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As the variance gets lower, the prior is stronger (more peaked distribution).</a:t>
            </a:r>
            <a:r>
              <a:rPr lang="en-US" baseline="0" dirty="0" smtClean="0"/>
              <a:t>  Lower variance = higher lambda.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59388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- squared error is optimal if we assume that the data was actually generated from a line with </a:t>
            </a:r>
            <a:r>
              <a:rPr lang="en-US" dirty="0" err="1" smtClean="0"/>
              <a:t>gaussian</a:t>
            </a:r>
            <a:r>
              <a:rPr lang="en-US" dirty="0" smtClean="0"/>
              <a:t>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85E063-BD86-A24D-8676-37A35E7CCE3C}" type="slidenum">
              <a:rPr lang="en-US" smtClean="0"/>
              <a:pPr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33978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- squared error is optimal if we assume that the data was actually generated from a line with </a:t>
            </a:r>
            <a:r>
              <a:rPr lang="en-US" dirty="0" err="1" smtClean="0"/>
              <a:t>gaussian</a:t>
            </a:r>
            <a:r>
              <a:rPr lang="en-US" dirty="0" smtClean="0"/>
              <a:t>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85E063-BD86-A24D-8676-37A35E7CCE3C}" type="slidenum">
              <a:rPr lang="en-US" smtClean="0"/>
              <a:pPr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9481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- squared error is optimal if we assume that the data was actually generated from a line with </a:t>
            </a:r>
            <a:r>
              <a:rPr lang="en-US" dirty="0" err="1" smtClean="0"/>
              <a:t>gaussian</a:t>
            </a:r>
            <a:r>
              <a:rPr lang="en-US" dirty="0" smtClean="0"/>
              <a:t>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85E063-BD86-A24D-8676-37A35E7CCE3C}" type="slidenum">
              <a:rPr lang="en-US" smtClean="0"/>
              <a:pPr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3340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4ED442-FB69-0642-AEE6-060C8D232A69}" type="slidenum">
              <a:rPr lang="en-US"/>
              <a:pPr/>
              <a:t>5</a:t>
            </a:fld>
            <a:endParaRPr lang="en-US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2312988" y="1828800"/>
            <a:ext cx="8489951" cy="6367463"/>
          </a:xfrm>
          <a:ln w="12700" cap="flat">
            <a:solidFill>
              <a:schemeClr val="tx1"/>
            </a:solidFill>
          </a:ln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buFontTx/>
              <a:buChar char="o"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15EE62A-B6B6-894F-87EA-26ABC6A085EA}" type="slidenum">
              <a:rPr lang="en-US"/>
              <a:pPr/>
              <a:t>20</a:t>
            </a:fld>
            <a:endParaRPr lang="en-US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15EE62A-B6B6-894F-87EA-26ABC6A085EA}" type="slidenum">
              <a:rPr lang="en-US"/>
              <a:pPr/>
              <a:t>21</a:t>
            </a:fld>
            <a:endParaRPr lang="en-US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D21E0ED-91F4-9A49-815B-FA018103DD67}" type="slidenum">
              <a:rPr lang="en-US"/>
              <a:pPr/>
              <a:t>22</a:t>
            </a:fld>
            <a:endParaRPr lang="en-US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2312988" y="1828800"/>
            <a:ext cx="8489951" cy="6367463"/>
          </a:xfrm>
          <a:ln w="12700" cap="flat">
            <a:solidFill>
              <a:schemeClr val="tx1"/>
            </a:solidFill>
          </a:ln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424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203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7B6FE768-D535-DB4F-A86D-18423950C428}" type="datetimeFigureOut">
              <a:rPr lang="en-US" smtClean="0"/>
              <a:pPr/>
              <a:t>12/7/2018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FE768-D535-DB4F-A86D-18423950C428}" type="datetimeFigureOut">
              <a:rPr lang="en-US" smtClean="0"/>
              <a:pPr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7B6FE768-D535-DB4F-A86D-18423950C428}" type="datetimeFigureOut">
              <a:rPr lang="en-US" smtClean="0"/>
              <a:pPr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424456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373091"/>
            <a:ext cx="9144000" cy="1508105"/>
          </a:xfrm>
        </p:spPr>
        <p:txBody>
          <a:bodyPr/>
          <a:lstStyle>
            <a:lvl1pPr algn="ctr">
              <a:defRPr baseline="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 smtClean="0"/>
              <a:t>PhD </a:t>
            </a:r>
            <a:r>
              <a:rPr lang="en-US" dirty="0" err="1" smtClean="0"/>
              <a:t>Furkan</a:t>
            </a:r>
            <a:r>
              <a:rPr lang="en-US" dirty="0" smtClean="0"/>
              <a:t> </a:t>
            </a:r>
            <a:r>
              <a:rPr lang="en-US" dirty="0" err="1" smtClean="0"/>
              <a:t>Gözükara</a:t>
            </a:r>
            <a:r>
              <a:rPr lang="en-US" dirty="0" smtClean="0"/>
              <a:t>, </a:t>
            </a:r>
            <a:r>
              <a:rPr lang="en-US" dirty="0" err="1" smtClean="0"/>
              <a:t>Toros</a:t>
            </a:r>
            <a:r>
              <a:rPr lang="en-US" dirty="0" smtClean="0"/>
              <a:t> University</a:t>
            </a:r>
            <a:endParaRPr lang="tr-TR" dirty="0" smtClean="0"/>
          </a:p>
          <a:p>
            <a:pPr lvl="1"/>
            <a:r>
              <a:rPr lang="tr-TR" dirty="0" smtClean="0"/>
              <a:t>İkinci düzey</a:t>
            </a:r>
          </a:p>
          <a:p>
            <a:pPr lvl="2"/>
            <a:r>
              <a:rPr lang="tr-TR" dirty="0" smtClean="0"/>
              <a:t>Üçüncü düzey</a:t>
            </a:r>
          </a:p>
          <a:p>
            <a:pPr lvl="3"/>
            <a:r>
              <a:rPr lang="tr-TR" dirty="0" smtClean="0"/>
              <a:t>Dördüncü düzey</a:t>
            </a:r>
          </a:p>
          <a:p>
            <a:pPr lvl="4"/>
            <a:r>
              <a:rPr lang="tr-TR" dirty="0" smtClean="0"/>
              <a:t>Beşinci düzey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2885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FE768-D535-DB4F-A86D-18423950C428}" type="datetimeFigureOut">
              <a:rPr lang="en-US" smtClean="0"/>
              <a:pPr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FE768-D535-DB4F-A86D-18423950C428}" type="datetimeFigureOut">
              <a:rPr lang="en-US" smtClean="0"/>
              <a:pPr/>
              <a:t>12/7/2018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7B6FE768-D535-DB4F-A86D-18423950C428}" type="datetimeFigureOut">
              <a:rPr lang="en-US" smtClean="0"/>
              <a:pPr/>
              <a:t>12/7/2018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7B6FE768-D535-DB4F-A86D-18423950C428}" type="datetimeFigureOut">
              <a:rPr lang="en-US" smtClean="0"/>
              <a:pPr/>
              <a:t>12/7/2018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FE768-D535-DB4F-A86D-18423950C428}" type="datetimeFigureOut">
              <a:rPr lang="en-US" smtClean="0"/>
              <a:pPr/>
              <a:t>12/7/2018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FE768-D535-DB4F-A86D-18423950C428}" type="datetimeFigureOut">
              <a:rPr lang="en-US" smtClean="0"/>
              <a:pPr/>
              <a:t>12/7/2018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FE768-D535-DB4F-A86D-18423950C428}" type="datetimeFigureOut">
              <a:rPr lang="en-US" smtClean="0"/>
              <a:pPr/>
              <a:t>12/7/2018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7B6FE768-D535-DB4F-A86D-18423950C428}" type="datetimeFigureOut">
              <a:rPr lang="en-US" smtClean="0"/>
              <a:pPr/>
              <a:t>12/7/2018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7B6FE768-D535-DB4F-A86D-18423950C428}" type="datetimeFigureOut">
              <a:rPr lang="en-US" smtClean="0"/>
              <a:pPr/>
              <a:t>12/7/2018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5" Type="http://schemas.openxmlformats.org/officeDocument/2006/relationships/image" Target="../media/image55.emf"/><Relationship Id="rId4" Type="http://schemas.openxmlformats.org/officeDocument/2006/relationships/oleObject" Target="../embeddings/oleObject91.bin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5" Type="http://schemas.openxmlformats.org/officeDocument/2006/relationships/image" Target="../media/image55.emf"/><Relationship Id="rId4" Type="http://schemas.openxmlformats.org/officeDocument/2006/relationships/oleObject" Target="../embeddings/oleObject92.bin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5" Type="http://schemas.openxmlformats.org/officeDocument/2006/relationships/image" Target="../media/image84.emf"/><Relationship Id="rId4" Type="http://schemas.openxmlformats.org/officeDocument/2006/relationships/oleObject" Target="../embeddings/oleObject93.bin"/></Relationships>
</file>

<file path=ppt/slides/_rels/slide10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7.emf"/><Relationship Id="rId3" Type="http://schemas.openxmlformats.org/officeDocument/2006/relationships/oleObject" Target="../embeddings/oleObject94.bin"/><Relationship Id="rId7" Type="http://schemas.openxmlformats.org/officeDocument/2006/relationships/oleObject" Target="../embeddings/oleObject9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6" Type="http://schemas.openxmlformats.org/officeDocument/2006/relationships/image" Target="../media/image86.emf"/><Relationship Id="rId5" Type="http://schemas.openxmlformats.org/officeDocument/2006/relationships/oleObject" Target="../embeddings/oleObject95.bin"/><Relationship Id="rId10" Type="http://schemas.openxmlformats.org/officeDocument/2006/relationships/image" Target="../media/image52.emf"/><Relationship Id="rId4" Type="http://schemas.openxmlformats.org/officeDocument/2006/relationships/image" Target="../media/image85.emf"/><Relationship Id="rId9" Type="http://schemas.openxmlformats.org/officeDocument/2006/relationships/oleObject" Target="../embeddings/oleObject97.bin"/></Relationships>
</file>

<file path=ppt/slides/_rels/slide1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emf"/><Relationship Id="rId3" Type="http://schemas.openxmlformats.org/officeDocument/2006/relationships/oleObject" Target="../embeddings/oleObject98.bin"/><Relationship Id="rId7" Type="http://schemas.openxmlformats.org/officeDocument/2006/relationships/oleObject" Target="../embeddings/oleObject10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89.emf"/><Relationship Id="rId5" Type="http://schemas.openxmlformats.org/officeDocument/2006/relationships/oleObject" Target="../embeddings/oleObject99.bin"/><Relationship Id="rId10" Type="http://schemas.openxmlformats.org/officeDocument/2006/relationships/image" Target="../media/image91.emf"/><Relationship Id="rId4" Type="http://schemas.openxmlformats.org/officeDocument/2006/relationships/image" Target="../media/image88.emf"/><Relationship Id="rId9" Type="http://schemas.openxmlformats.org/officeDocument/2006/relationships/oleObject" Target="../embeddings/oleObject101.bin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6" Type="http://schemas.openxmlformats.org/officeDocument/2006/relationships/image" Target="../media/image93.emf"/><Relationship Id="rId5" Type="http://schemas.openxmlformats.org/officeDocument/2006/relationships/oleObject" Target="../embeddings/oleObject103.bin"/><Relationship Id="rId4" Type="http://schemas.openxmlformats.org/officeDocument/2006/relationships/image" Target="../media/image92.emf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6" Type="http://schemas.openxmlformats.org/officeDocument/2006/relationships/image" Target="../media/image92.emf"/><Relationship Id="rId5" Type="http://schemas.openxmlformats.org/officeDocument/2006/relationships/oleObject" Target="../embeddings/oleObject105.bin"/><Relationship Id="rId4" Type="http://schemas.openxmlformats.org/officeDocument/2006/relationships/image" Target="../media/image93.emf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4" Type="http://schemas.openxmlformats.org/officeDocument/2006/relationships/image" Target="../media/image94.emf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JvS2triCgOY" TargetMode="External"/><Relationship Id="rId2" Type="http://schemas.openxmlformats.org/officeDocument/2006/relationships/hyperlink" Target="https://youtu.be/zPG4NjIkCjc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youtu.be/r-txC-dpI-E" TargetMode="External"/><Relationship Id="rId4" Type="http://schemas.openxmlformats.org/officeDocument/2006/relationships/hyperlink" Target="https://youtu.be/w2FKXOa0HGA" TargetMode="Externa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ckkiG-SDuV8" TargetMode="External"/><Relationship Id="rId2" Type="http://schemas.openxmlformats.org/officeDocument/2006/relationships/hyperlink" Target="https://youtu.be/zAULhNrnuL4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youtube.com/playlist?list=PLIeGtxpvyG-JmBQ9XoFD4rs-b3hkcX7Uu" TargetMode="External"/><Relationship Id="rId4" Type="http://schemas.openxmlformats.org/officeDocument/2006/relationships/hyperlink" Target="https://www.youtube.com/playlist?list=PLIeGtxpvyG-LoKUpV0fSY8BGKIMIdmfCi" TargetMode="Externa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zITIFTsivN8" TargetMode="External"/><Relationship Id="rId2" Type="http://schemas.openxmlformats.org/officeDocument/2006/relationships/hyperlink" Target="https://youtu.be/nk2CQITm_eo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youtu.be/yIYKR4sgzI8" TargetMode="Externa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1.vml"/><Relationship Id="rId6" Type="http://schemas.openxmlformats.org/officeDocument/2006/relationships/image" Target="../media/image97.emf"/><Relationship Id="rId5" Type="http://schemas.openxmlformats.org/officeDocument/2006/relationships/oleObject" Target="../embeddings/oleObject108.bin"/><Relationship Id="rId4" Type="http://schemas.openxmlformats.org/officeDocument/2006/relationships/image" Target="../media/image9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2.vml"/><Relationship Id="rId4" Type="http://schemas.openxmlformats.org/officeDocument/2006/relationships/image" Target="../media/image98.emf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3.vml"/><Relationship Id="rId4" Type="http://schemas.openxmlformats.org/officeDocument/2006/relationships/image" Target="../media/image99.emf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4.vml"/><Relationship Id="rId4" Type="http://schemas.openxmlformats.org/officeDocument/2006/relationships/image" Target="../media/image99.emf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5.vml"/><Relationship Id="rId5" Type="http://schemas.openxmlformats.org/officeDocument/2006/relationships/image" Target="../media/image100.emf"/><Relationship Id="rId4" Type="http://schemas.openxmlformats.org/officeDocument/2006/relationships/oleObject" Target="../embeddings/oleObject112.bin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6.vml"/><Relationship Id="rId5" Type="http://schemas.openxmlformats.org/officeDocument/2006/relationships/image" Target="../media/image101.emf"/><Relationship Id="rId4" Type="http://schemas.openxmlformats.org/officeDocument/2006/relationships/oleObject" Target="../embeddings/oleObject113.bin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7.vml"/><Relationship Id="rId5" Type="http://schemas.openxmlformats.org/officeDocument/2006/relationships/image" Target="../media/image101.emf"/><Relationship Id="rId4" Type="http://schemas.openxmlformats.org/officeDocument/2006/relationships/oleObject" Target="../embeddings/oleObject114.bin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8.vml"/><Relationship Id="rId6" Type="http://schemas.openxmlformats.org/officeDocument/2006/relationships/image" Target="../media/image61.emf"/><Relationship Id="rId5" Type="http://schemas.openxmlformats.org/officeDocument/2006/relationships/oleObject" Target="../embeddings/oleObject116.bin"/><Relationship Id="rId4" Type="http://schemas.openxmlformats.org/officeDocument/2006/relationships/image" Target="../media/image101.emf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9.vml"/><Relationship Id="rId6" Type="http://schemas.openxmlformats.org/officeDocument/2006/relationships/image" Target="../media/image66.emf"/><Relationship Id="rId5" Type="http://schemas.openxmlformats.org/officeDocument/2006/relationships/oleObject" Target="../embeddings/oleObject118.bin"/><Relationship Id="rId4" Type="http://schemas.openxmlformats.org/officeDocument/2006/relationships/image" Target="../media/image102.emf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7" Type="http://schemas.openxmlformats.org/officeDocument/2006/relationships/image" Target="../media/image10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0.vml"/><Relationship Id="rId6" Type="http://schemas.openxmlformats.org/officeDocument/2006/relationships/oleObject" Target="../embeddings/oleObject120.bin"/><Relationship Id="rId5" Type="http://schemas.openxmlformats.org/officeDocument/2006/relationships/image" Target="../media/image102.emf"/><Relationship Id="rId4" Type="http://schemas.openxmlformats.org/officeDocument/2006/relationships/oleObject" Target="../embeddings/oleObject119.bin"/></Relationships>
</file>

<file path=ppt/slides/_rels/slide1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png"/><Relationship Id="rId3" Type="http://schemas.openxmlformats.org/officeDocument/2006/relationships/notesSlide" Target="../notesSlides/notesSlide28.xml"/><Relationship Id="rId7" Type="http://schemas.openxmlformats.org/officeDocument/2006/relationships/image" Target="../media/image80.emf"/><Relationship Id="rId12" Type="http://schemas.openxmlformats.org/officeDocument/2006/relationships/image" Target="../media/image10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1.vml"/><Relationship Id="rId6" Type="http://schemas.openxmlformats.org/officeDocument/2006/relationships/oleObject" Target="../embeddings/oleObject122.bin"/><Relationship Id="rId11" Type="http://schemas.openxmlformats.org/officeDocument/2006/relationships/oleObject" Target="../embeddings/oleObject123.bin"/><Relationship Id="rId5" Type="http://schemas.openxmlformats.org/officeDocument/2006/relationships/image" Target="../media/image102.emf"/><Relationship Id="rId10" Type="http://schemas.openxmlformats.org/officeDocument/2006/relationships/image" Target="../media/image107.png"/><Relationship Id="rId4" Type="http://schemas.openxmlformats.org/officeDocument/2006/relationships/oleObject" Target="../embeddings/oleObject121.bin"/><Relationship Id="rId9" Type="http://schemas.openxmlformats.org/officeDocument/2006/relationships/image" Target="../media/image10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7" Type="http://schemas.openxmlformats.org/officeDocument/2006/relationships/image" Target="../media/image8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2.vml"/><Relationship Id="rId6" Type="http://schemas.openxmlformats.org/officeDocument/2006/relationships/oleObject" Target="../embeddings/oleObject125.bin"/><Relationship Id="rId5" Type="http://schemas.openxmlformats.org/officeDocument/2006/relationships/image" Target="../media/image108.emf"/><Relationship Id="rId4" Type="http://schemas.openxmlformats.org/officeDocument/2006/relationships/oleObject" Target="../embeddings/oleObject124.bin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3.vml"/><Relationship Id="rId6" Type="http://schemas.openxmlformats.org/officeDocument/2006/relationships/image" Target="../media/image80.emf"/><Relationship Id="rId5" Type="http://schemas.openxmlformats.org/officeDocument/2006/relationships/oleObject" Target="../embeddings/oleObject127.bin"/><Relationship Id="rId4" Type="http://schemas.openxmlformats.org/officeDocument/2006/relationships/image" Target="../media/image104.emf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4.vml"/><Relationship Id="rId6" Type="http://schemas.openxmlformats.org/officeDocument/2006/relationships/image" Target="../media/image104.emf"/><Relationship Id="rId5" Type="http://schemas.openxmlformats.org/officeDocument/2006/relationships/oleObject" Target="../embeddings/oleObject129.bin"/><Relationship Id="rId4" Type="http://schemas.openxmlformats.org/officeDocument/2006/relationships/image" Target="../media/image80.emf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5.vml"/><Relationship Id="rId6" Type="http://schemas.openxmlformats.org/officeDocument/2006/relationships/image" Target="../media/image110.emf"/><Relationship Id="rId5" Type="http://schemas.openxmlformats.org/officeDocument/2006/relationships/oleObject" Target="../embeddings/oleObject131.bin"/><Relationship Id="rId4" Type="http://schemas.openxmlformats.org/officeDocument/2006/relationships/image" Target="../media/image109.emf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6.vml"/><Relationship Id="rId5" Type="http://schemas.openxmlformats.org/officeDocument/2006/relationships/image" Target="../media/image111.emf"/><Relationship Id="rId4" Type="http://schemas.openxmlformats.org/officeDocument/2006/relationships/oleObject" Target="../embeddings/oleObject132.bin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7.vml"/><Relationship Id="rId6" Type="http://schemas.openxmlformats.org/officeDocument/2006/relationships/image" Target="../media/image113.emf"/><Relationship Id="rId5" Type="http://schemas.openxmlformats.org/officeDocument/2006/relationships/oleObject" Target="../embeddings/oleObject134.bin"/><Relationship Id="rId4" Type="http://schemas.openxmlformats.org/officeDocument/2006/relationships/image" Target="../media/image112.emf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8.vml"/><Relationship Id="rId4" Type="http://schemas.openxmlformats.org/officeDocument/2006/relationships/image" Target="../media/image114.emf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9.vml"/><Relationship Id="rId6" Type="http://schemas.openxmlformats.org/officeDocument/2006/relationships/image" Target="../media/image113.emf"/><Relationship Id="rId5" Type="http://schemas.openxmlformats.org/officeDocument/2006/relationships/oleObject" Target="../embeddings/oleObject137.bin"/><Relationship Id="rId4" Type="http://schemas.openxmlformats.org/officeDocument/2006/relationships/image" Target="../media/image115.emf"/></Relationships>
</file>

<file path=ppt/slides/_rels/slide1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8.emf"/><Relationship Id="rId3" Type="http://schemas.openxmlformats.org/officeDocument/2006/relationships/oleObject" Target="../embeddings/oleObject138.bin"/><Relationship Id="rId7" Type="http://schemas.openxmlformats.org/officeDocument/2006/relationships/oleObject" Target="../embeddings/oleObject14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0.vml"/><Relationship Id="rId6" Type="http://schemas.openxmlformats.org/officeDocument/2006/relationships/image" Target="../media/image117.emf"/><Relationship Id="rId5" Type="http://schemas.openxmlformats.org/officeDocument/2006/relationships/oleObject" Target="../embeddings/oleObject139.bin"/><Relationship Id="rId4" Type="http://schemas.openxmlformats.org/officeDocument/2006/relationships/image" Target="../media/image116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13.xml"/><Relationship Id="rId13" Type="http://schemas.openxmlformats.org/officeDocument/2006/relationships/oleObject" Target="../embeddings/oleObject2.bin"/><Relationship Id="rId3" Type="http://schemas.openxmlformats.org/officeDocument/2006/relationships/tags" Target="../tags/tag8.xml"/><Relationship Id="rId7" Type="http://schemas.openxmlformats.org/officeDocument/2006/relationships/tags" Target="../tags/tag12.xml"/><Relationship Id="rId12" Type="http://schemas.openxmlformats.org/officeDocument/2006/relationships/slideLayout" Target="../slideLayouts/slideLayout2.xml"/><Relationship Id="rId2" Type="http://schemas.openxmlformats.org/officeDocument/2006/relationships/tags" Target="../tags/tag7.xml"/><Relationship Id="rId1" Type="http://schemas.openxmlformats.org/officeDocument/2006/relationships/vmlDrawing" Target="../drawings/vmlDrawing2.vml"/><Relationship Id="rId6" Type="http://schemas.openxmlformats.org/officeDocument/2006/relationships/tags" Target="../tags/tag11.xml"/><Relationship Id="rId11" Type="http://schemas.openxmlformats.org/officeDocument/2006/relationships/tags" Target="../tags/tag16.xml"/><Relationship Id="rId5" Type="http://schemas.openxmlformats.org/officeDocument/2006/relationships/tags" Target="../tags/tag10.xml"/><Relationship Id="rId10" Type="http://schemas.openxmlformats.org/officeDocument/2006/relationships/tags" Target="../tags/tag15.xml"/><Relationship Id="rId4" Type="http://schemas.openxmlformats.org/officeDocument/2006/relationships/tags" Target="../tags/tag9.xml"/><Relationship Id="rId9" Type="http://schemas.openxmlformats.org/officeDocument/2006/relationships/tags" Target="../tags/tag14.xml"/><Relationship Id="rId14" Type="http://schemas.openxmlformats.org/officeDocument/2006/relationships/image" Target="../media/image4.emf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1.vml"/><Relationship Id="rId6" Type="http://schemas.openxmlformats.org/officeDocument/2006/relationships/image" Target="../media/image119.emf"/><Relationship Id="rId5" Type="http://schemas.openxmlformats.org/officeDocument/2006/relationships/oleObject" Target="../embeddings/oleObject142.bin"/><Relationship Id="rId4" Type="http://schemas.openxmlformats.org/officeDocument/2006/relationships/image" Target="../media/image113.emf"/></Relationships>
</file>

<file path=ppt/slides/_rels/slide1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2.emf"/><Relationship Id="rId3" Type="http://schemas.openxmlformats.org/officeDocument/2006/relationships/oleObject" Target="../embeddings/oleObject143.bin"/><Relationship Id="rId7" Type="http://schemas.openxmlformats.org/officeDocument/2006/relationships/oleObject" Target="../embeddings/oleObject14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2.vml"/><Relationship Id="rId6" Type="http://schemas.openxmlformats.org/officeDocument/2006/relationships/image" Target="../media/image121.emf"/><Relationship Id="rId5" Type="http://schemas.openxmlformats.org/officeDocument/2006/relationships/oleObject" Target="../embeddings/oleObject144.bin"/><Relationship Id="rId10" Type="http://schemas.openxmlformats.org/officeDocument/2006/relationships/image" Target="../media/image123.emf"/><Relationship Id="rId4" Type="http://schemas.openxmlformats.org/officeDocument/2006/relationships/image" Target="../media/image120.emf"/><Relationship Id="rId9" Type="http://schemas.openxmlformats.org/officeDocument/2006/relationships/oleObject" Target="../embeddings/oleObject146.bin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3.vml"/><Relationship Id="rId5" Type="http://schemas.openxmlformats.org/officeDocument/2006/relationships/image" Target="../media/image124.emf"/><Relationship Id="rId4" Type="http://schemas.openxmlformats.org/officeDocument/2006/relationships/oleObject" Target="../embeddings/oleObject147.bin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4.vml"/><Relationship Id="rId4" Type="http://schemas.openxmlformats.org/officeDocument/2006/relationships/image" Target="../media/image126.emf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5.vml"/><Relationship Id="rId6" Type="http://schemas.openxmlformats.org/officeDocument/2006/relationships/image" Target="../media/image128.emf"/><Relationship Id="rId5" Type="http://schemas.openxmlformats.org/officeDocument/2006/relationships/oleObject" Target="../embeddings/oleObject150.bin"/><Relationship Id="rId4" Type="http://schemas.openxmlformats.org/officeDocument/2006/relationships/image" Target="../media/image127.emf"/></Relationships>
</file>

<file path=ppt/slides/_rels/slide1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1.emf"/><Relationship Id="rId3" Type="http://schemas.openxmlformats.org/officeDocument/2006/relationships/oleObject" Target="../embeddings/oleObject151.bin"/><Relationship Id="rId7" Type="http://schemas.openxmlformats.org/officeDocument/2006/relationships/oleObject" Target="../embeddings/oleObject15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6.vml"/><Relationship Id="rId6" Type="http://schemas.openxmlformats.org/officeDocument/2006/relationships/image" Target="../media/image130.emf"/><Relationship Id="rId5" Type="http://schemas.openxmlformats.org/officeDocument/2006/relationships/oleObject" Target="../embeddings/oleObject152.bin"/><Relationship Id="rId4" Type="http://schemas.openxmlformats.org/officeDocument/2006/relationships/image" Target="../media/image129.emf"/></Relationships>
</file>

<file path=ppt/slides/_rels/slide1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4.emf"/><Relationship Id="rId3" Type="http://schemas.openxmlformats.org/officeDocument/2006/relationships/oleObject" Target="../embeddings/oleObject154.bin"/><Relationship Id="rId7" Type="http://schemas.openxmlformats.org/officeDocument/2006/relationships/oleObject" Target="../embeddings/oleObject15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7.vml"/><Relationship Id="rId6" Type="http://schemas.openxmlformats.org/officeDocument/2006/relationships/image" Target="../media/image133.emf"/><Relationship Id="rId5" Type="http://schemas.openxmlformats.org/officeDocument/2006/relationships/oleObject" Target="../embeddings/oleObject155.bin"/><Relationship Id="rId10" Type="http://schemas.openxmlformats.org/officeDocument/2006/relationships/image" Target="../media/image135.emf"/><Relationship Id="rId4" Type="http://schemas.openxmlformats.org/officeDocument/2006/relationships/image" Target="../media/image132.emf"/><Relationship Id="rId9" Type="http://schemas.openxmlformats.org/officeDocument/2006/relationships/oleObject" Target="../embeddings/oleObject157.bin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8.vml"/><Relationship Id="rId5" Type="http://schemas.openxmlformats.org/officeDocument/2006/relationships/image" Target="../media/image136.emf"/><Relationship Id="rId4" Type="http://schemas.openxmlformats.org/officeDocument/2006/relationships/oleObject" Target="../embeddings/oleObject158.bin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6.emf"/><Relationship Id="rId3" Type="http://schemas.openxmlformats.org/officeDocument/2006/relationships/oleObject" Target="../embeddings/oleObject159.bin"/><Relationship Id="rId7" Type="http://schemas.openxmlformats.org/officeDocument/2006/relationships/oleObject" Target="../embeddings/oleObject16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9.vml"/><Relationship Id="rId6" Type="http://schemas.openxmlformats.org/officeDocument/2006/relationships/image" Target="../media/image139.emf"/><Relationship Id="rId5" Type="http://schemas.openxmlformats.org/officeDocument/2006/relationships/oleObject" Target="../embeddings/oleObject160.bin"/><Relationship Id="rId4" Type="http://schemas.openxmlformats.org/officeDocument/2006/relationships/image" Target="../media/image138.emf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0.vml"/><Relationship Id="rId4" Type="http://schemas.openxmlformats.org/officeDocument/2006/relationships/image" Target="../media/image136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23.xml"/><Relationship Id="rId13" Type="http://schemas.openxmlformats.org/officeDocument/2006/relationships/oleObject" Target="../embeddings/oleObject3.bin"/><Relationship Id="rId3" Type="http://schemas.openxmlformats.org/officeDocument/2006/relationships/tags" Target="../tags/tag18.xml"/><Relationship Id="rId7" Type="http://schemas.openxmlformats.org/officeDocument/2006/relationships/tags" Target="../tags/tag22.xml"/><Relationship Id="rId12" Type="http://schemas.openxmlformats.org/officeDocument/2006/relationships/slideLayout" Target="../slideLayouts/slideLayout2.xml"/><Relationship Id="rId2" Type="http://schemas.openxmlformats.org/officeDocument/2006/relationships/tags" Target="../tags/tag17.xml"/><Relationship Id="rId1" Type="http://schemas.openxmlformats.org/officeDocument/2006/relationships/vmlDrawing" Target="../drawings/vmlDrawing3.vml"/><Relationship Id="rId6" Type="http://schemas.openxmlformats.org/officeDocument/2006/relationships/tags" Target="../tags/tag21.xml"/><Relationship Id="rId11" Type="http://schemas.openxmlformats.org/officeDocument/2006/relationships/tags" Target="../tags/tag26.xml"/><Relationship Id="rId5" Type="http://schemas.openxmlformats.org/officeDocument/2006/relationships/tags" Target="../tags/tag20.xml"/><Relationship Id="rId10" Type="http://schemas.openxmlformats.org/officeDocument/2006/relationships/tags" Target="../tags/tag25.xml"/><Relationship Id="rId4" Type="http://schemas.openxmlformats.org/officeDocument/2006/relationships/tags" Target="../tags/tag19.xml"/><Relationship Id="rId9" Type="http://schemas.openxmlformats.org/officeDocument/2006/relationships/tags" Target="../tags/tag24.xml"/><Relationship Id="rId14" Type="http://schemas.openxmlformats.org/officeDocument/2006/relationships/image" Target="../media/image5.emf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1.vml"/><Relationship Id="rId6" Type="http://schemas.openxmlformats.org/officeDocument/2006/relationships/image" Target="../media/image141.emf"/><Relationship Id="rId5" Type="http://schemas.openxmlformats.org/officeDocument/2006/relationships/oleObject" Target="../embeddings/oleObject164.bin"/><Relationship Id="rId4" Type="http://schemas.openxmlformats.org/officeDocument/2006/relationships/image" Target="../media/image140.emf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2.vml"/><Relationship Id="rId5" Type="http://schemas.openxmlformats.org/officeDocument/2006/relationships/image" Target="../media/image143.png"/><Relationship Id="rId4" Type="http://schemas.openxmlformats.org/officeDocument/2006/relationships/image" Target="../media/image142.emf"/></Relationships>
</file>

<file path=ppt/slides/_rels/slide1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5.emf"/><Relationship Id="rId3" Type="http://schemas.openxmlformats.org/officeDocument/2006/relationships/oleObject" Target="../embeddings/oleObject166.bin"/><Relationship Id="rId7" Type="http://schemas.openxmlformats.org/officeDocument/2006/relationships/oleObject" Target="../embeddings/oleObject16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3.vml"/><Relationship Id="rId6" Type="http://schemas.openxmlformats.org/officeDocument/2006/relationships/image" Target="../media/image144.emf"/><Relationship Id="rId5" Type="http://schemas.openxmlformats.org/officeDocument/2006/relationships/oleObject" Target="../embeddings/oleObject167.bin"/><Relationship Id="rId4" Type="http://schemas.openxmlformats.org/officeDocument/2006/relationships/image" Target="../media/image142.emf"/></Relationships>
</file>

<file path=ppt/slides/_rels/slide15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71.bin"/><Relationship Id="rId3" Type="http://schemas.openxmlformats.org/officeDocument/2006/relationships/notesSlide" Target="../notesSlides/notesSlide31.xml"/><Relationship Id="rId7" Type="http://schemas.openxmlformats.org/officeDocument/2006/relationships/image" Target="../media/image14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4.vml"/><Relationship Id="rId6" Type="http://schemas.openxmlformats.org/officeDocument/2006/relationships/oleObject" Target="../embeddings/oleObject170.bin"/><Relationship Id="rId5" Type="http://schemas.openxmlformats.org/officeDocument/2006/relationships/image" Target="../media/image142.emf"/><Relationship Id="rId10" Type="http://schemas.openxmlformats.org/officeDocument/2006/relationships/image" Target="../media/image143.png"/><Relationship Id="rId4" Type="http://schemas.openxmlformats.org/officeDocument/2006/relationships/oleObject" Target="../embeddings/oleObject169.bin"/><Relationship Id="rId9" Type="http://schemas.openxmlformats.org/officeDocument/2006/relationships/image" Target="../media/image145.emf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5.vml"/><Relationship Id="rId5" Type="http://schemas.openxmlformats.org/officeDocument/2006/relationships/image" Target="../media/image147.png"/><Relationship Id="rId4" Type="http://schemas.openxmlformats.org/officeDocument/2006/relationships/image" Target="../media/image146.emf"/></Relationships>
</file>

<file path=ppt/slides/_rels/slide1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5.emf"/><Relationship Id="rId3" Type="http://schemas.openxmlformats.org/officeDocument/2006/relationships/oleObject" Target="../embeddings/oleObject173.bin"/><Relationship Id="rId7" Type="http://schemas.openxmlformats.org/officeDocument/2006/relationships/oleObject" Target="../embeddings/oleObject17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6.vml"/><Relationship Id="rId6" Type="http://schemas.openxmlformats.org/officeDocument/2006/relationships/image" Target="../media/image148.emf"/><Relationship Id="rId5" Type="http://schemas.openxmlformats.org/officeDocument/2006/relationships/oleObject" Target="../embeddings/oleObject174.bin"/><Relationship Id="rId4" Type="http://schemas.openxmlformats.org/officeDocument/2006/relationships/image" Target="../media/image146.emf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png"/><Relationship Id="rId2" Type="http://schemas.openxmlformats.org/officeDocument/2006/relationships/image" Target="../media/image147.png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7.vml"/><Relationship Id="rId4" Type="http://schemas.openxmlformats.org/officeDocument/2006/relationships/image" Target="../media/image149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33.xml"/><Relationship Id="rId13" Type="http://schemas.openxmlformats.org/officeDocument/2006/relationships/oleObject" Target="../embeddings/oleObject4.bin"/><Relationship Id="rId3" Type="http://schemas.openxmlformats.org/officeDocument/2006/relationships/tags" Target="../tags/tag28.xml"/><Relationship Id="rId7" Type="http://schemas.openxmlformats.org/officeDocument/2006/relationships/tags" Target="../tags/tag32.xml"/><Relationship Id="rId12" Type="http://schemas.openxmlformats.org/officeDocument/2006/relationships/slideLayout" Target="../slideLayouts/slideLayout2.xml"/><Relationship Id="rId2" Type="http://schemas.openxmlformats.org/officeDocument/2006/relationships/tags" Target="../tags/tag27.xml"/><Relationship Id="rId1" Type="http://schemas.openxmlformats.org/officeDocument/2006/relationships/vmlDrawing" Target="../drawings/vmlDrawing4.vml"/><Relationship Id="rId6" Type="http://schemas.openxmlformats.org/officeDocument/2006/relationships/tags" Target="../tags/tag31.xml"/><Relationship Id="rId11" Type="http://schemas.openxmlformats.org/officeDocument/2006/relationships/tags" Target="../tags/tag36.xml"/><Relationship Id="rId5" Type="http://schemas.openxmlformats.org/officeDocument/2006/relationships/tags" Target="../tags/tag30.xml"/><Relationship Id="rId10" Type="http://schemas.openxmlformats.org/officeDocument/2006/relationships/tags" Target="../tags/tag35.xml"/><Relationship Id="rId4" Type="http://schemas.openxmlformats.org/officeDocument/2006/relationships/tags" Target="../tags/tag29.xml"/><Relationship Id="rId9" Type="http://schemas.openxmlformats.org/officeDocument/2006/relationships/tags" Target="../tags/tag34.xml"/><Relationship Id="rId14" Type="http://schemas.openxmlformats.org/officeDocument/2006/relationships/image" Target="../media/image6.emf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7" Type="http://schemas.openxmlformats.org/officeDocument/2006/relationships/image" Target="../media/image15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8.vml"/><Relationship Id="rId6" Type="http://schemas.openxmlformats.org/officeDocument/2006/relationships/oleObject" Target="../embeddings/oleObject178.bin"/><Relationship Id="rId5" Type="http://schemas.openxmlformats.org/officeDocument/2006/relationships/image" Target="../media/image150.emf"/><Relationship Id="rId4" Type="http://schemas.openxmlformats.org/officeDocument/2006/relationships/oleObject" Target="../embeddings/oleObject177.bin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9.vml"/><Relationship Id="rId4" Type="http://schemas.openxmlformats.org/officeDocument/2006/relationships/image" Target="../media/image152.emf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7" Type="http://schemas.openxmlformats.org/officeDocument/2006/relationships/image" Target="../media/image15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0.vml"/><Relationship Id="rId6" Type="http://schemas.openxmlformats.org/officeDocument/2006/relationships/oleObject" Target="../embeddings/oleObject181.bin"/><Relationship Id="rId5" Type="http://schemas.openxmlformats.org/officeDocument/2006/relationships/image" Target="../media/image153.emf"/><Relationship Id="rId4" Type="http://schemas.openxmlformats.org/officeDocument/2006/relationships/oleObject" Target="../embeddings/oleObject180.bin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7" Type="http://schemas.openxmlformats.org/officeDocument/2006/relationships/image" Target="../media/image15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1.vml"/><Relationship Id="rId6" Type="http://schemas.openxmlformats.org/officeDocument/2006/relationships/oleObject" Target="../embeddings/oleObject183.bin"/><Relationship Id="rId5" Type="http://schemas.openxmlformats.org/officeDocument/2006/relationships/image" Target="../media/image155.emf"/><Relationship Id="rId4" Type="http://schemas.openxmlformats.org/officeDocument/2006/relationships/oleObject" Target="../embeddings/oleObject182.bin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2.vml"/><Relationship Id="rId4" Type="http://schemas.openxmlformats.org/officeDocument/2006/relationships/image" Target="../media/image157.emf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3.vml"/><Relationship Id="rId4" Type="http://schemas.openxmlformats.org/officeDocument/2006/relationships/image" Target="../media/image158.emf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4.vml"/><Relationship Id="rId6" Type="http://schemas.openxmlformats.org/officeDocument/2006/relationships/image" Target="../media/image160.emf"/><Relationship Id="rId5" Type="http://schemas.openxmlformats.org/officeDocument/2006/relationships/oleObject" Target="../embeddings/oleObject187.bin"/><Relationship Id="rId4" Type="http://schemas.openxmlformats.org/officeDocument/2006/relationships/image" Target="../media/image159.emf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5.vml"/><Relationship Id="rId5" Type="http://schemas.openxmlformats.org/officeDocument/2006/relationships/image" Target="../media/image124.emf"/><Relationship Id="rId4" Type="http://schemas.openxmlformats.org/officeDocument/2006/relationships/oleObject" Target="../embeddings/oleObject188.bin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2.png"/><Relationship Id="rId2" Type="http://schemas.openxmlformats.org/officeDocument/2006/relationships/image" Target="../media/image16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oleObject" Target="../embeddings/oleObject5.bin"/><Relationship Id="rId7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8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7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1.emf"/><Relationship Id="rId5" Type="http://schemas.openxmlformats.org/officeDocument/2006/relationships/oleObject" Target="../embeddings/oleObject9.bin"/><Relationship Id="rId4" Type="http://schemas.openxmlformats.org/officeDocument/2006/relationships/image" Target="../media/image10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3.emf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6" Type="http://schemas.openxmlformats.org/officeDocument/2006/relationships/image" Target="../media/image14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6" Type="http://schemas.openxmlformats.org/officeDocument/2006/relationships/image" Target="../media/image14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7" Type="http://schemas.openxmlformats.org/officeDocument/2006/relationships/image" Target="../media/image15.emf"/><Relationship Id="rId2" Type="http://schemas.openxmlformats.org/officeDocument/2006/relationships/tags" Target="../tags/tag43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12.bin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7.emf"/><Relationship Id="rId5" Type="http://schemas.openxmlformats.org/officeDocument/2006/relationships/oleObject" Target="../embeddings/oleObject14.bin"/><Relationship Id="rId4" Type="http://schemas.openxmlformats.org/officeDocument/2006/relationships/image" Target="../media/image16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oleObject" Target="../embeddings/oleObject15.bin"/><Relationship Id="rId7" Type="http://schemas.openxmlformats.org/officeDocument/2006/relationships/oleObject" Target="../embeddings/oleObject17.bin"/><Relationship Id="rId12" Type="http://schemas.openxmlformats.org/officeDocument/2006/relationships/image" Target="../media/image2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9.emf"/><Relationship Id="rId11" Type="http://schemas.openxmlformats.org/officeDocument/2006/relationships/oleObject" Target="../embeddings/oleObject19.bin"/><Relationship Id="rId5" Type="http://schemas.openxmlformats.org/officeDocument/2006/relationships/oleObject" Target="../embeddings/oleObject16.bin"/><Relationship Id="rId10" Type="http://schemas.openxmlformats.org/officeDocument/2006/relationships/image" Target="../media/image21.emf"/><Relationship Id="rId4" Type="http://schemas.openxmlformats.org/officeDocument/2006/relationships/image" Target="../media/image18.emf"/><Relationship Id="rId9" Type="http://schemas.openxmlformats.org/officeDocument/2006/relationships/oleObject" Target="../embeddings/oleObject18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21.bin"/><Relationship Id="rId4" Type="http://schemas.openxmlformats.org/officeDocument/2006/relationships/image" Target="../media/image23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oleObject" Target="../embeddings/oleObject22.bin"/><Relationship Id="rId7" Type="http://schemas.openxmlformats.org/officeDocument/2006/relationships/oleObject" Target="../embeddings/oleObject24.bin"/><Relationship Id="rId12" Type="http://schemas.openxmlformats.org/officeDocument/2006/relationships/image" Target="../media/image2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6.emf"/><Relationship Id="rId11" Type="http://schemas.openxmlformats.org/officeDocument/2006/relationships/oleObject" Target="../embeddings/oleObject26.bin"/><Relationship Id="rId5" Type="http://schemas.openxmlformats.org/officeDocument/2006/relationships/oleObject" Target="../embeddings/oleObject23.bin"/><Relationship Id="rId10" Type="http://schemas.openxmlformats.org/officeDocument/2006/relationships/image" Target="../media/image28.emf"/><Relationship Id="rId4" Type="http://schemas.openxmlformats.org/officeDocument/2006/relationships/image" Target="../media/image25.emf"/><Relationship Id="rId9" Type="http://schemas.openxmlformats.org/officeDocument/2006/relationships/oleObject" Target="../embeddings/oleObject25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30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4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://literalminded.wordpress.com/2009/02/10/dougs-parasitic-gap/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31.e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emf"/><Relationship Id="rId3" Type="http://schemas.openxmlformats.org/officeDocument/2006/relationships/oleObject" Target="../embeddings/oleObject29.bin"/><Relationship Id="rId7" Type="http://schemas.openxmlformats.org/officeDocument/2006/relationships/oleObject" Target="../embeddings/oleObject3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33.emf"/><Relationship Id="rId5" Type="http://schemas.openxmlformats.org/officeDocument/2006/relationships/oleObject" Target="../embeddings/oleObject30.bin"/><Relationship Id="rId4" Type="http://schemas.openxmlformats.org/officeDocument/2006/relationships/image" Target="../media/image32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36.emf"/><Relationship Id="rId5" Type="http://schemas.openxmlformats.org/officeDocument/2006/relationships/oleObject" Target="../embeddings/oleObject33.bin"/><Relationship Id="rId4" Type="http://schemas.openxmlformats.org/officeDocument/2006/relationships/image" Target="../media/image3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4" Type="http://schemas.openxmlformats.org/officeDocument/2006/relationships/notesSlide" Target="../notesSlides/notesSlide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6.bin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4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35.bin"/><Relationship Id="rId5" Type="http://schemas.openxmlformats.org/officeDocument/2006/relationships/image" Target="../media/image41.emf"/><Relationship Id="rId4" Type="http://schemas.openxmlformats.org/officeDocument/2006/relationships/oleObject" Target="../embeddings/oleObject34.bin"/><Relationship Id="rId9" Type="http://schemas.openxmlformats.org/officeDocument/2006/relationships/image" Target="../media/image43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9.bin"/><Relationship Id="rId13" Type="http://schemas.openxmlformats.org/officeDocument/2006/relationships/image" Target="../media/image45.emf"/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42.emf"/><Relationship Id="rId12" Type="http://schemas.openxmlformats.org/officeDocument/2006/relationships/oleObject" Target="../embeddings/oleObject4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oleObject" Target="../embeddings/oleObject38.bin"/><Relationship Id="rId11" Type="http://schemas.openxmlformats.org/officeDocument/2006/relationships/image" Target="../media/image44.emf"/><Relationship Id="rId5" Type="http://schemas.openxmlformats.org/officeDocument/2006/relationships/image" Target="../media/image41.emf"/><Relationship Id="rId15" Type="http://schemas.openxmlformats.org/officeDocument/2006/relationships/image" Target="../media/image46.emf"/><Relationship Id="rId10" Type="http://schemas.openxmlformats.org/officeDocument/2006/relationships/oleObject" Target="../embeddings/oleObject40.bin"/><Relationship Id="rId4" Type="http://schemas.openxmlformats.org/officeDocument/2006/relationships/oleObject" Target="../embeddings/oleObject37.bin"/><Relationship Id="rId9" Type="http://schemas.openxmlformats.org/officeDocument/2006/relationships/image" Target="../media/image43.emf"/><Relationship Id="rId14" Type="http://schemas.openxmlformats.org/officeDocument/2006/relationships/oleObject" Target="../embeddings/oleObject42.bin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48.emf"/><Relationship Id="rId5" Type="http://schemas.openxmlformats.org/officeDocument/2006/relationships/oleObject" Target="../embeddings/oleObject44.bin"/><Relationship Id="rId4" Type="http://schemas.openxmlformats.org/officeDocument/2006/relationships/image" Target="../media/image47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47.emf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4" Type="http://schemas.openxmlformats.org/officeDocument/2006/relationships/notesSlide" Target="../notesSlides/notesSlide1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8.xml"/><Relationship Id="rId1" Type="http://schemas.openxmlformats.org/officeDocument/2006/relationships/tags" Target="../tags/tag47.xml"/><Relationship Id="rId4" Type="http://schemas.openxmlformats.org/officeDocument/2006/relationships/notesSlide" Target="../notesSlides/notesSlide1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4" Type="http://schemas.openxmlformats.org/officeDocument/2006/relationships/notesSlide" Target="../notesSlides/notesSlide14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49.emf"/><Relationship Id="rId5" Type="http://schemas.openxmlformats.org/officeDocument/2006/relationships/oleObject" Target="../embeddings/oleObject47.bin"/><Relationship Id="rId4" Type="http://schemas.openxmlformats.org/officeDocument/2006/relationships/image" Target="../media/image47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49.emf"/><Relationship Id="rId5" Type="http://schemas.openxmlformats.org/officeDocument/2006/relationships/oleObject" Target="../embeddings/oleObject49.bin"/><Relationship Id="rId4" Type="http://schemas.openxmlformats.org/officeDocument/2006/relationships/image" Target="../media/image4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49.emf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50.emf"/><Relationship Id="rId5" Type="http://schemas.openxmlformats.org/officeDocument/2006/relationships/oleObject" Target="../embeddings/oleObject52.bin"/><Relationship Id="rId4" Type="http://schemas.openxmlformats.org/officeDocument/2006/relationships/image" Target="../media/image49.emf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51.emf"/><Relationship Id="rId5" Type="http://schemas.openxmlformats.org/officeDocument/2006/relationships/oleObject" Target="../embeddings/oleObject54.bin"/><Relationship Id="rId4" Type="http://schemas.openxmlformats.org/officeDocument/2006/relationships/image" Target="../media/image47.emf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5" Type="http://schemas.openxmlformats.org/officeDocument/2006/relationships/image" Target="../media/image52.emf"/><Relationship Id="rId4" Type="http://schemas.openxmlformats.org/officeDocument/2006/relationships/oleObject" Target="../embeddings/oleObject55.bin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tags" Target="../tags/tag58.xml"/><Relationship Id="rId13" Type="http://schemas.openxmlformats.org/officeDocument/2006/relationships/tags" Target="../tags/tag63.xml"/><Relationship Id="rId18" Type="http://schemas.openxmlformats.org/officeDocument/2006/relationships/tags" Target="../tags/tag68.xml"/><Relationship Id="rId3" Type="http://schemas.openxmlformats.org/officeDocument/2006/relationships/tags" Target="../tags/tag53.xml"/><Relationship Id="rId21" Type="http://schemas.openxmlformats.org/officeDocument/2006/relationships/tags" Target="../tags/tag71.xml"/><Relationship Id="rId7" Type="http://schemas.openxmlformats.org/officeDocument/2006/relationships/tags" Target="../tags/tag57.xml"/><Relationship Id="rId12" Type="http://schemas.openxmlformats.org/officeDocument/2006/relationships/tags" Target="../tags/tag62.xml"/><Relationship Id="rId17" Type="http://schemas.openxmlformats.org/officeDocument/2006/relationships/tags" Target="../tags/tag67.xml"/><Relationship Id="rId25" Type="http://schemas.openxmlformats.org/officeDocument/2006/relationships/image" Target="../media/image54.png"/><Relationship Id="rId2" Type="http://schemas.openxmlformats.org/officeDocument/2006/relationships/tags" Target="../tags/tag52.xml"/><Relationship Id="rId16" Type="http://schemas.openxmlformats.org/officeDocument/2006/relationships/tags" Target="../tags/tag66.xml"/><Relationship Id="rId20" Type="http://schemas.openxmlformats.org/officeDocument/2006/relationships/tags" Target="../tags/tag70.xml"/><Relationship Id="rId1" Type="http://schemas.openxmlformats.org/officeDocument/2006/relationships/tags" Target="../tags/tag51.xml"/><Relationship Id="rId6" Type="http://schemas.openxmlformats.org/officeDocument/2006/relationships/tags" Target="../tags/tag56.xml"/><Relationship Id="rId11" Type="http://schemas.openxmlformats.org/officeDocument/2006/relationships/tags" Target="../tags/tag61.xml"/><Relationship Id="rId24" Type="http://schemas.openxmlformats.org/officeDocument/2006/relationships/image" Target="../media/image53.png"/><Relationship Id="rId5" Type="http://schemas.openxmlformats.org/officeDocument/2006/relationships/tags" Target="../tags/tag55.xml"/><Relationship Id="rId15" Type="http://schemas.openxmlformats.org/officeDocument/2006/relationships/tags" Target="../tags/tag65.xml"/><Relationship Id="rId23" Type="http://schemas.openxmlformats.org/officeDocument/2006/relationships/notesSlide" Target="../notesSlides/notesSlide16.xml"/><Relationship Id="rId10" Type="http://schemas.openxmlformats.org/officeDocument/2006/relationships/tags" Target="../tags/tag60.xml"/><Relationship Id="rId19" Type="http://schemas.openxmlformats.org/officeDocument/2006/relationships/tags" Target="../tags/tag69.xml"/><Relationship Id="rId4" Type="http://schemas.openxmlformats.org/officeDocument/2006/relationships/tags" Target="../tags/tag54.xml"/><Relationship Id="rId9" Type="http://schemas.openxmlformats.org/officeDocument/2006/relationships/tags" Target="../tags/tag59.xml"/><Relationship Id="rId14" Type="http://schemas.openxmlformats.org/officeDocument/2006/relationships/tags" Target="../tags/tag64.xml"/><Relationship Id="rId22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emf"/><Relationship Id="rId3" Type="http://schemas.openxmlformats.org/officeDocument/2006/relationships/oleObject" Target="../embeddings/oleObject56.bin"/><Relationship Id="rId7" Type="http://schemas.openxmlformats.org/officeDocument/2006/relationships/oleObject" Target="../embeddings/oleObject58.bin"/><Relationship Id="rId12" Type="http://schemas.openxmlformats.org/officeDocument/2006/relationships/image" Target="../media/image5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56.emf"/><Relationship Id="rId11" Type="http://schemas.openxmlformats.org/officeDocument/2006/relationships/oleObject" Target="../embeddings/oleObject60.bin"/><Relationship Id="rId5" Type="http://schemas.openxmlformats.org/officeDocument/2006/relationships/oleObject" Target="../embeddings/oleObject57.bin"/><Relationship Id="rId10" Type="http://schemas.openxmlformats.org/officeDocument/2006/relationships/image" Target="../media/image58.emf"/><Relationship Id="rId4" Type="http://schemas.openxmlformats.org/officeDocument/2006/relationships/image" Target="../media/image55.emf"/><Relationship Id="rId9" Type="http://schemas.openxmlformats.org/officeDocument/2006/relationships/oleObject" Target="../embeddings/oleObject59.bin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XepXtl9YKwc" TargetMode="External"/><Relationship Id="rId2" Type="http://schemas.openxmlformats.org/officeDocument/2006/relationships/hyperlink" Target="https://youtu.be/rzFX5NWojp0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youtu.be/Dn6b9fCIUpM" TargetMode="External"/><Relationship Id="rId4" Type="http://schemas.openxmlformats.org/officeDocument/2006/relationships/hyperlink" Target="https://youtu.be/pYxNSUDSFH4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4" Type="http://schemas.openxmlformats.org/officeDocument/2006/relationships/image" Target="../media/image60.emf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4" Type="http://schemas.openxmlformats.org/officeDocument/2006/relationships/image" Target="../media/image60.emf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a-gentle-introduction-to-maximum-likelihood-estimation-9fbff27ea12f" TargetMode="External"/><Relationship Id="rId2" Type="http://schemas.openxmlformats.org/officeDocument/2006/relationships/hyperlink" Target="https://towardsdatascience.com/probability-concepts-explained-maximum-likelihood-estimation-c7b4342fdbb1" TargetMode="Externa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pYxNSUDSFH4&amp;feature=youtu.be" TargetMode="Externa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4" Type="http://schemas.openxmlformats.org/officeDocument/2006/relationships/image" Target="../media/image61.emf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4" Type="http://schemas.openxmlformats.org/officeDocument/2006/relationships/image" Target="../media/image61.emf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4" Type="http://schemas.openxmlformats.org/officeDocument/2006/relationships/image" Target="../media/image61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8.bin"/><Relationship Id="rId3" Type="http://schemas.openxmlformats.org/officeDocument/2006/relationships/notesSlide" Target="../notesSlides/notesSlide18.xml"/><Relationship Id="rId7" Type="http://schemas.openxmlformats.org/officeDocument/2006/relationships/image" Target="../media/image6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6" Type="http://schemas.openxmlformats.org/officeDocument/2006/relationships/oleObject" Target="../embeddings/oleObject67.bin"/><Relationship Id="rId5" Type="http://schemas.openxmlformats.org/officeDocument/2006/relationships/image" Target="../media/image62.emf"/><Relationship Id="rId4" Type="http://schemas.openxmlformats.org/officeDocument/2006/relationships/oleObject" Target="../embeddings/oleObject66.bin"/><Relationship Id="rId9" Type="http://schemas.openxmlformats.org/officeDocument/2006/relationships/image" Target="../media/image64.emf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4" Type="http://schemas.openxmlformats.org/officeDocument/2006/relationships/image" Target="../media/image65.emf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emf"/><Relationship Id="rId3" Type="http://schemas.openxmlformats.org/officeDocument/2006/relationships/oleObject" Target="../embeddings/oleObject70.bin"/><Relationship Id="rId7" Type="http://schemas.openxmlformats.org/officeDocument/2006/relationships/oleObject" Target="../embeddings/oleObject7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67.emf"/><Relationship Id="rId5" Type="http://schemas.openxmlformats.org/officeDocument/2006/relationships/oleObject" Target="../embeddings/oleObject71.bin"/><Relationship Id="rId10" Type="http://schemas.openxmlformats.org/officeDocument/2006/relationships/image" Target="../media/image69.emf"/><Relationship Id="rId4" Type="http://schemas.openxmlformats.org/officeDocument/2006/relationships/image" Target="../media/image66.emf"/><Relationship Id="rId9" Type="http://schemas.openxmlformats.org/officeDocument/2006/relationships/oleObject" Target="../embeddings/oleObject73.bin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emf"/><Relationship Id="rId13" Type="http://schemas.openxmlformats.org/officeDocument/2006/relationships/oleObject" Target="../embeddings/oleObject79.bin"/><Relationship Id="rId3" Type="http://schemas.openxmlformats.org/officeDocument/2006/relationships/oleObject" Target="../embeddings/oleObject74.bin"/><Relationship Id="rId7" Type="http://schemas.openxmlformats.org/officeDocument/2006/relationships/oleObject" Target="../embeddings/oleObject76.bin"/><Relationship Id="rId12" Type="http://schemas.openxmlformats.org/officeDocument/2006/relationships/image" Target="../media/image7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71.emf"/><Relationship Id="rId11" Type="http://schemas.openxmlformats.org/officeDocument/2006/relationships/oleObject" Target="../embeddings/oleObject78.bin"/><Relationship Id="rId5" Type="http://schemas.openxmlformats.org/officeDocument/2006/relationships/oleObject" Target="../embeddings/oleObject75.bin"/><Relationship Id="rId10" Type="http://schemas.openxmlformats.org/officeDocument/2006/relationships/image" Target="../media/image73.emf"/><Relationship Id="rId4" Type="http://schemas.openxmlformats.org/officeDocument/2006/relationships/image" Target="../media/image70.emf"/><Relationship Id="rId9" Type="http://schemas.openxmlformats.org/officeDocument/2006/relationships/oleObject" Target="../embeddings/oleObject77.bin"/><Relationship Id="rId14" Type="http://schemas.openxmlformats.org/officeDocument/2006/relationships/image" Target="../media/image75.emf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6" Type="http://schemas.openxmlformats.org/officeDocument/2006/relationships/image" Target="../media/image77.emf"/><Relationship Id="rId5" Type="http://schemas.openxmlformats.org/officeDocument/2006/relationships/oleObject" Target="../embeddings/oleObject81.bin"/><Relationship Id="rId4" Type="http://schemas.openxmlformats.org/officeDocument/2006/relationships/image" Target="../media/image76.emf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4" Type="http://schemas.openxmlformats.org/officeDocument/2006/relationships/image" Target="../media/image66.emf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emf"/><Relationship Id="rId3" Type="http://schemas.openxmlformats.org/officeDocument/2006/relationships/oleObject" Target="../embeddings/oleObject83.bin"/><Relationship Id="rId7" Type="http://schemas.openxmlformats.org/officeDocument/2006/relationships/oleObject" Target="../embeddings/oleObject8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6" Type="http://schemas.openxmlformats.org/officeDocument/2006/relationships/image" Target="../media/image79.emf"/><Relationship Id="rId5" Type="http://schemas.openxmlformats.org/officeDocument/2006/relationships/oleObject" Target="../embeddings/oleObject84.bin"/><Relationship Id="rId4" Type="http://schemas.openxmlformats.org/officeDocument/2006/relationships/image" Target="../media/image78.emf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7" Type="http://schemas.openxmlformats.org/officeDocument/2006/relationships/image" Target="../media/image8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6" Type="http://schemas.openxmlformats.org/officeDocument/2006/relationships/oleObject" Target="../embeddings/oleObject87.bin"/><Relationship Id="rId5" Type="http://schemas.openxmlformats.org/officeDocument/2006/relationships/image" Target="../media/image80.emf"/><Relationship Id="rId4" Type="http://schemas.openxmlformats.org/officeDocument/2006/relationships/oleObject" Target="../embeddings/oleObject86.bin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4" Type="http://schemas.openxmlformats.org/officeDocument/2006/relationships/image" Target="../media/image55.emf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6" Type="http://schemas.openxmlformats.org/officeDocument/2006/relationships/image" Target="../media/image82.emf"/><Relationship Id="rId5" Type="http://schemas.openxmlformats.org/officeDocument/2006/relationships/oleObject" Target="../embeddings/oleObject90.bin"/><Relationship Id="rId4" Type="http://schemas.openxmlformats.org/officeDocument/2006/relationships/image" Target="../media/image5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0"/>
            <a:ext cx="9144000" cy="3522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CSE419 – Artificial Intelligence and Machine Learning 2018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https://github.com/FurkanGozukara/CSE419_2018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-10364" y="3041985"/>
            <a:ext cx="9144000" cy="275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12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 smtClean="0">
                <a:latin typeface="Times New Roman"/>
                <a:cs typeface="Times New Roman"/>
              </a:rPr>
              <a:t>Probability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Based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on Asst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. Prof. Dr. David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Kauchak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(Pomona College)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Lecture Slides 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8565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Joint distribution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5810298"/>
              </p:ext>
            </p:extLst>
          </p:nvPr>
        </p:nvGraphicFramePr>
        <p:xfrm>
          <a:off x="533400" y="4191000"/>
          <a:ext cx="45720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MLPass</a:t>
                      </a:r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 AND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rgbClr val="000000"/>
                          </a:solidFill>
                        </a:rPr>
                        <a:t>EngPass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</a:t>
                      </a:r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MLPass</a:t>
                      </a:r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,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rgbClr val="000000"/>
                          </a:solidFill>
                        </a:rPr>
                        <a:t>EngPass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true, true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.88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true, false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.01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false,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true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.04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false, false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.07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410200" y="4876800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What is </a:t>
            </a:r>
            <a:r>
              <a:rPr lang="en-US" sz="2800" dirty="0" err="1" smtClean="0">
                <a:solidFill>
                  <a:srgbClr val="FF0000"/>
                </a:solidFill>
              </a:rPr>
              <a:t>P(ENGPass</a:t>
            </a:r>
            <a:r>
              <a:rPr lang="en-US" sz="2800" dirty="0" smtClean="0">
                <a:solidFill>
                  <a:srgbClr val="FF0000"/>
                </a:solidFill>
              </a:rPr>
              <a:t>)?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600200"/>
            <a:ext cx="8229600" cy="2133600"/>
          </a:xfrm>
          <a:prstGeom prst="rect">
            <a:avLst/>
          </a:prstGeom>
        </p:spPr>
        <p:txBody>
          <a:bodyPr vert="horz">
            <a:normAutofit fontScale="92500" lnSpcReduction="200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/>
              <a:buNone/>
            </a:pPr>
            <a:r>
              <a:rPr lang="en-US" sz="2400" smtClean="0">
                <a:solidFill>
                  <a:srgbClr val="775F55"/>
                </a:solidFill>
              </a:rPr>
              <a:t>Still a probability distribution</a:t>
            </a:r>
          </a:p>
          <a:p>
            <a:pPr lvl="1"/>
            <a:r>
              <a:rPr lang="en-US" sz="2000" smtClean="0">
                <a:solidFill>
                  <a:srgbClr val="775F55"/>
                </a:solidFill>
              </a:rPr>
              <a:t>all values between 0 and 1, inclusive</a:t>
            </a:r>
          </a:p>
          <a:p>
            <a:pPr lvl="1"/>
            <a:r>
              <a:rPr lang="en-US" sz="2000" smtClean="0">
                <a:solidFill>
                  <a:srgbClr val="775F55"/>
                </a:solidFill>
              </a:rPr>
              <a:t>all values sum to 1</a:t>
            </a:r>
          </a:p>
          <a:p>
            <a:pPr marL="0" indent="0">
              <a:buFont typeface="Wingdings"/>
              <a:buNone/>
            </a:pPr>
            <a:endParaRPr lang="en-US" sz="2400" i="1" smtClean="0">
              <a:solidFill>
                <a:srgbClr val="775F55"/>
              </a:solidFill>
            </a:endParaRPr>
          </a:p>
          <a:p>
            <a:pPr marL="0" indent="0">
              <a:buFont typeface="Wingdings"/>
              <a:buNone/>
            </a:pPr>
            <a:r>
              <a:rPr lang="en-US" sz="2400" i="1" smtClean="0">
                <a:solidFill>
                  <a:srgbClr val="775F55"/>
                </a:solidFill>
              </a:rPr>
              <a:t>All</a:t>
            </a:r>
            <a:r>
              <a:rPr lang="en-US" sz="2400" smtClean="0">
                <a:solidFill>
                  <a:srgbClr val="775F55"/>
                </a:solidFill>
              </a:rPr>
              <a:t> questions/probabilities of the two variables can be calculate from the joint distribution</a:t>
            </a:r>
            <a:endParaRPr lang="en-US" sz="2400" dirty="0" smtClean="0">
              <a:solidFill>
                <a:srgbClr val="775F55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Generative Story</a:t>
            </a:r>
          </a:p>
        </p:txBody>
      </p:sp>
      <p:sp>
        <p:nvSpPr>
          <p:cNvPr id="169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1" y="1600200"/>
            <a:ext cx="8385048" cy="49530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smtClean="0"/>
              <a:t>To classify with </a:t>
            </a:r>
            <a:r>
              <a:rPr lang="en-US" sz="2400" dirty="0"/>
              <a:t>a model, we’re given </a:t>
            </a:r>
            <a:r>
              <a:rPr lang="en-US" sz="2400" dirty="0" smtClean="0"/>
              <a:t>an example and </a:t>
            </a:r>
            <a:r>
              <a:rPr lang="en-US" sz="2400" dirty="0"/>
              <a:t>we</a:t>
            </a:r>
            <a:r>
              <a:rPr lang="en-US" sz="2400" dirty="0" smtClean="0"/>
              <a:t> obtain the probability</a:t>
            </a:r>
            <a:endParaRPr lang="en-US" sz="2400" dirty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We can also ask </a:t>
            </a:r>
            <a:r>
              <a:rPr lang="en-US" sz="2400" dirty="0"/>
              <a:t>how a given model would </a:t>
            </a:r>
            <a:r>
              <a:rPr lang="en-US" sz="2400" i="1" dirty="0">
                <a:solidFill>
                  <a:srgbClr val="FF6600"/>
                </a:solidFill>
              </a:rPr>
              <a:t>generate</a:t>
            </a:r>
            <a:r>
              <a:rPr lang="en-US" sz="2400" dirty="0"/>
              <a:t> a document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This </a:t>
            </a:r>
            <a:r>
              <a:rPr lang="en-US" sz="2400" dirty="0"/>
              <a:t>is the “generative story” for a </a:t>
            </a:r>
            <a:r>
              <a:rPr lang="en-US" sz="2400" dirty="0" smtClean="0"/>
              <a:t>model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smtClean="0"/>
              <a:t>Looking at the generative story can help understand the model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smtClean="0"/>
              <a:t>We also can use generative stories to help develop a model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0" y="-5641"/>
            <a:ext cx="1591346" cy="114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636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NB generative story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0" y="-5641"/>
            <a:ext cx="1591346" cy="1148641"/>
          </a:xfrm>
          <a:prstGeom prst="rect">
            <a:avLst/>
          </a:prstGeom>
        </p:spPr>
      </p:pic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3657600" y="1614518"/>
          <a:ext cx="1890712" cy="922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6128" name="Equation" r:id="rId4" imgW="990600" imgH="482600" progId="Equation.3">
                  <p:embed/>
                </p:oleObj>
              </mc:Choice>
              <mc:Fallback>
                <p:oleObj name="Equation" r:id="rId4" imgW="990600" imgH="4826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57600" y="1614518"/>
                        <a:ext cx="1890712" cy="922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524000" y="3276600"/>
            <a:ext cx="59596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is the generative story for the NB model?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220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NB generative 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2667000"/>
            <a:ext cx="8153400" cy="2895600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 smtClean="0"/>
              <a:t>Pick a label according to p(y)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roll </a:t>
            </a:r>
            <a:r>
              <a:rPr lang="en-US" dirty="0"/>
              <a:t>a </a:t>
            </a:r>
            <a:r>
              <a:rPr lang="en-US" dirty="0" smtClean="0"/>
              <a:t>biased, </a:t>
            </a:r>
            <a:r>
              <a:rPr lang="en-US" dirty="0" err="1" smtClean="0"/>
              <a:t>num_labels</a:t>
            </a:r>
            <a:r>
              <a:rPr lang="en-US" dirty="0"/>
              <a:t>-sided </a:t>
            </a:r>
            <a:r>
              <a:rPr lang="en-US" dirty="0" smtClean="0"/>
              <a:t>die</a:t>
            </a:r>
          </a:p>
          <a:p>
            <a:pPr marL="514350" indent="-514350">
              <a:buAutoNum type="arabicPeriod"/>
            </a:pPr>
            <a:r>
              <a:rPr lang="en-US" dirty="0" smtClean="0"/>
              <a:t>For each feature: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Flip a biased coin:</a:t>
            </a:r>
          </a:p>
          <a:p>
            <a:pPr marL="1051560" lvl="2" indent="-457200">
              <a:buFontTx/>
              <a:buChar char="-"/>
            </a:pPr>
            <a:r>
              <a:rPr lang="en-US" dirty="0" smtClean="0"/>
              <a:t>if heads, include the feature</a:t>
            </a:r>
          </a:p>
          <a:p>
            <a:pPr marL="1051560" lvl="2" indent="-457200">
              <a:buFontTx/>
              <a:buChar char="-"/>
            </a:pPr>
            <a:r>
              <a:rPr lang="en-US" dirty="0" smtClean="0"/>
              <a:t>if tails, don’t include the feature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0" y="-5641"/>
            <a:ext cx="1591346" cy="1148641"/>
          </a:xfrm>
          <a:prstGeom prst="rect">
            <a:avLst/>
          </a:prstGeom>
        </p:spPr>
      </p:pic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3657600" y="1614518"/>
          <a:ext cx="1890712" cy="922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7152" name="Equation" r:id="rId4" imgW="990600" imgH="482600" progId="Equation.3">
                  <p:embed/>
                </p:oleObj>
              </mc:Choice>
              <mc:Fallback>
                <p:oleObj name="Equation" r:id="rId4" imgW="990600" imgH="4826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57600" y="1614518"/>
                        <a:ext cx="1890712" cy="922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153052" y="5809376"/>
            <a:ext cx="50859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about for modeling wine reviews?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901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NB decision boundary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234857" y="1752600"/>
            <a:ext cx="4404068" cy="922338"/>
            <a:chOff x="1664920" y="5181600"/>
            <a:chExt cx="4404068" cy="922338"/>
          </a:xfrm>
        </p:grpSpPr>
        <p:graphicFrame>
          <p:nvGraphicFramePr>
            <p:cNvPr id="5" name="Object 4"/>
            <p:cNvGraphicFramePr>
              <a:graphicFrameLocks noChangeAspect="1"/>
            </p:cNvGraphicFramePr>
            <p:nvPr>
              <p:extLst/>
            </p:nvPr>
          </p:nvGraphicFramePr>
          <p:xfrm>
            <a:off x="2432026" y="5181600"/>
            <a:ext cx="3636962" cy="9223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48176" name="Equation" r:id="rId4" imgW="1905000" imgH="482600" progId="Equation.3">
                    <p:embed/>
                  </p:oleObj>
                </mc:Choice>
                <mc:Fallback>
                  <p:oleObj name="Equation" r:id="rId4" imgW="1905000" imgH="482600" progId="Equation.3">
                    <p:embed/>
                    <p:pic>
                      <p:nvPicPr>
                        <p:cNvPr id="5" name="Object 4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2432026" y="5181600"/>
                          <a:ext cx="3636962" cy="92233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" name="TextBox 5"/>
            <p:cNvSpPr txBox="1"/>
            <p:nvPr/>
          </p:nvSpPr>
          <p:spPr>
            <a:xfrm>
              <a:off x="1664920" y="5405735"/>
              <a:ext cx="8131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rgbClr val="0000FF"/>
                  </a:solidFill>
                </a:rPr>
                <a:t>label  </a:t>
              </a:r>
              <a:endParaRPr lang="en-US" sz="2400" dirty="0">
                <a:solidFill>
                  <a:srgbClr val="0000FF"/>
                </a:solidFill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752600" y="3429000"/>
            <a:ext cx="58642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What does the decision boundary for NB look like if the features are binary?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123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</a:t>
            </a:r>
            <a:r>
              <a:rPr lang="en-US" dirty="0" err="1" smtClean="0"/>
              <a:t>maths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52400" y="1938789"/>
          <a:ext cx="4849813" cy="922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242" name="Equation" r:id="rId3" imgW="2540000" imgH="482600" progId="Equation.3">
                  <p:embed/>
                </p:oleObj>
              </mc:Choice>
              <mc:Fallback>
                <p:oleObj name="Equation" r:id="rId3" imgW="2540000" imgH="4826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400" y="1938789"/>
                        <a:ext cx="4849813" cy="922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838200" y="3005589"/>
          <a:ext cx="4970463" cy="873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243" name="Equation" r:id="rId5" imgW="2603500" imgH="457200" progId="Equation.3">
                  <p:embed/>
                </p:oleObj>
              </mc:Choice>
              <mc:Fallback>
                <p:oleObj name="Equation" r:id="rId5" imgW="2603500" imgH="4572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38200" y="3005589"/>
                        <a:ext cx="4970463" cy="873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839787" y="4267200"/>
          <a:ext cx="7466013" cy="873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244" name="Equation" r:id="rId7" imgW="3911600" imgH="457200" progId="Equation.3">
                  <p:embed/>
                </p:oleObj>
              </mc:Choice>
              <mc:Fallback>
                <p:oleObj name="Equation" r:id="rId7" imgW="3911600" imgH="457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39787" y="4267200"/>
                        <a:ext cx="7466013" cy="873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4371975" y="5257800"/>
          <a:ext cx="2873375" cy="858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245" name="Equation" r:id="rId9" imgW="1917700" imgH="571500" progId="Equation.3">
                  <p:embed/>
                </p:oleObj>
              </mc:Choice>
              <mc:Fallback>
                <p:oleObj name="Equation" r:id="rId9" imgW="1917700" imgH="571500" progId="Equation.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371975" y="5257800"/>
                        <a:ext cx="2873375" cy="858212"/>
                      </a:xfrm>
                      <a:prstGeom prst="rect">
                        <a:avLst/>
                      </a:prstGeom>
                      <a:ln>
                        <a:solidFill>
                          <a:srgbClr val="FF66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304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more </a:t>
            </a:r>
            <a:r>
              <a:rPr lang="en-US" dirty="0" err="1" smtClean="0"/>
              <a:t>maths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09550" y="1676400"/>
          <a:ext cx="8216900" cy="873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0266" name="Equation" r:id="rId3" imgW="4305300" imgH="457200" progId="Equation.3">
                  <p:embed/>
                </p:oleObj>
              </mc:Choice>
              <mc:Fallback>
                <p:oleObj name="Equation" r:id="rId3" imgW="4305300" imgH="457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9550" y="1676400"/>
                        <a:ext cx="8216900" cy="873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933450" y="4267200"/>
          <a:ext cx="7981950" cy="746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0267" name="Equation" r:id="rId5" imgW="4889500" imgH="457200" progId="Equation.3">
                  <p:embed/>
                </p:oleObj>
              </mc:Choice>
              <mc:Fallback>
                <p:oleObj name="Equation" r:id="rId5" imgW="4889500" imgH="457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33450" y="4267200"/>
                        <a:ext cx="7981950" cy="746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914400" y="2701925"/>
            <a:ext cx="7999412" cy="1108075"/>
            <a:chOff x="914400" y="2701925"/>
            <a:chExt cx="7999412" cy="1108075"/>
          </a:xfrm>
        </p:grpSpPr>
        <p:graphicFrame>
          <p:nvGraphicFramePr>
            <p:cNvPr id="5" name="Object 4"/>
            <p:cNvGraphicFramePr>
              <a:graphicFrameLocks noChangeAspect="1"/>
            </p:cNvGraphicFramePr>
            <p:nvPr>
              <p:extLst/>
            </p:nvPr>
          </p:nvGraphicFramePr>
          <p:xfrm>
            <a:off x="914400" y="2701925"/>
            <a:ext cx="7999412" cy="8731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50268" name="Equation" r:id="rId7" imgW="4191000" imgH="457200" progId="Equation.3">
                    <p:embed/>
                  </p:oleObj>
                </mc:Choice>
                <mc:Fallback>
                  <p:oleObj name="Equation" r:id="rId7" imgW="4191000" imgH="457200" progId="Equation.3">
                    <p:embed/>
                    <p:pic>
                      <p:nvPicPr>
                        <p:cNvPr id="5" name="Object 4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14400" y="2701925"/>
                          <a:ext cx="7999412" cy="8731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TextBox 6"/>
            <p:cNvSpPr txBox="1"/>
            <p:nvPr/>
          </p:nvSpPr>
          <p:spPr>
            <a:xfrm>
              <a:off x="4739966" y="3409890"/>
              <a:ext cx="255802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rgbClr val="FF6600"/>
                  </a:solidFill>
                </a:rPr>
                <a:t>(because x</a:t>
              </a:r>
              <a:r>
                <a:rPr lang="en-US" sz="2000" baseline="-25000" dirty="0" smtClean="0">
                  <a:solidFill>
                    <a:srgbClr val="FF6600"/>
                  </a:solidFill>
                </a:rPr>
                <a:t>i</a:t>
              </a:r>
              <a:r>
                <a:rPr lang="en-US" sz="2000" dirty="0" smtClean="0">
                  <a:solidFill>
                    <a:srgbClr val="FF6600"/>
                  </a:solidFill>
                </a:rPr>
                <a:t> are binary)</a:t>
              </a:r>
              <a:endParaRPr lang="en-US" sz="2000" dirty="0">
                <a:solidFill>
                  <a:srgbClr val="FF6600"/>
                </a:solidFill>
              </a:endParaRPr>
            </a:p>
          </p:txBody>
        </p:sp>
      </p:grp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933450" y="5257800"/>
          <a:ext cx="7219220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0269" name="Equation" r:id="rId9" imgW="3937000" imgH="457200" progId="Equation.3">
                  <p:embed/>
                </p:oleObj>
              </mc:Choice>
              <mc:Fallback>
                <p:oleObj name="Equation" r:id="rId9" imgW="3937000" imgH="4572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33450" y="5257800"/>
                        <a:ext cx="7219220" cy="838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8928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And…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776055" y="4740604"/>
            <a:ext cx="32343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does this look like?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868363" y="3200400"/>
          <a:ext cx="7615237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1262" name="Equation" r:id="rId3" imgW="4152900" imgH="457200" progId="Equation.3">
                  <p:embed/>
                </p:oleObj>
              </mc:Choice>
              <mc:Fallback>
                <p:oleObj name="Equation" r:id="rId3" imgW="41529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68363" y="3200400"/>
                        <a:ext cx="7615237" cy="838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52400" y="1828800"/>
          <a:ext cx="7942262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1263" name="Equation" r:id="rId5" imgW="4330700" imgH="457200" progId="Equation.3">
                  <p:embed/>
                </p:oleObj>
              </mc:Choice>
              <mc:Fallback>
                <p:oleObj name="Equation" r:id="rId5" imgW="4330700" imgH="457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1828800"/>
                        <a:ext cx="7942262" cy="838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59339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51573"/>
            <a:ext cx="8153400" cy="990600"/>
          </a:xfrm>
        </p:spPr>
        <p:txBody>
          <a:bodyPr/>
          <a:lstStyle/>
          <a:p>
            <a:r>
              <a:rPr lang="en-US" dirty="0" smtClean="0"/>
              <a:t>And…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52400" y="1828800"/>
          <a:ext cx="7942262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2286" name="Equation" r:id="rId3" imgW="4330700" imgH="457200" progId="Equation.3">
                  <p:embed/>
                </p:oleObj>
              </mc:Choice>
              <mc:Fallback>
                <p:oleObj name="Equation" r:id="rId3" imgW="4330700" imgH="457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400" y="1828800"/>
                        <a:ext cx="7942262" cy="838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868363" y="3200400"/>
          <a:ext cx="7615237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2287" name="Equation" r:id="rId5" imgW="4152900" imgH="457200" progId="Equation.3">
                  <p:embed/>
                </p:oleObj>
              </mc:Choice>
              <mc:Fallback>
                <p:oleObj name="Equation" r:id="rId5" imgW="4152900" imgH="4572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68363" y="3200400"/>
                        <a:ext cx="7615237" cy="838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200400" y="6019800"/>
            <a:ext cx="23657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Linear model !!!</a:t>
            </a:r>
            <a:endParaRPr lang="en-US" sz="2800" dirty="0">
              <a:solidFill>
                <a:srgbClr val="0000FF"/>
              </a:solidFill>
            </a:endParaRPr>
          </a:p>
        </p:txBody>
      </p:sp>
      <p:sp>
        <p:nvSpPr>
          <p:cNvPr id="7" name="Left Brace 6"/>
          <p:cNvSpPr/>
          <p:nvPr/>
        </p:nvSpPr>
        <p:spPr>
          <a:xfrm rot="16200000">
            <a:off x="4038601" y="2438399"/>
            <a:ext cx="381000" cy="3276601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114800" y="4338935"/>
            <a:ext cx="354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00800" y="4338935"/>
            <a:ext cx="9609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x</a:t>
            </a:r>
            <a:r>
              <a:rPr lang="en-US" sz="2400" baseline="-25000" dirty="0" smtClean="0">
                <a:solidFill>
                  <a:srgbClr val="0000FF"/>
                </a:solidFill>
              </a:rPr>
              <a:t>i</a:t>
            </a:r>
            <a:r>
              <a:rPr lang="en-US" sz="2400" dirty="0" smtClean="0">
                <a:solidFill>
                  <a:srgbClr val="0000FF"/>
                </a:solidFill>
              </a:rPr>
              <a:t> *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i</a:t>
            </a:r>
            <a:endParaRPr lang="en-US" sz="2400" baseline="-25000" dirty="0">
              <a:solidFill>
                <a:srgbClr val="0000FF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410200" y="4338935"/>
            <a:ext cx="389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+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657600" y="5494652"/>
            <a:ext cx="1338502" cy="523220"/>
          </a:xfrm>
          <a:prstGeom prst="rect">
            <a:avLst/>
          </a:prstGeom>
          <a:noFill/>
          <a:ln>
            <a:solidFill>
              <a:srgbClr val="FF66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6600"/>
                </a:solidFill>
              </a:rPr>
              <a:t>w x + b</a:t>
            </a:r>
            <a:endParaRPr lang="en-US" sz="2800" baseline="-25000" dirty="0">
              <a:solidFill>
                <a:srgbClr val="FF66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67400" y="5710535"/>
            <a:ext cx="29629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are the weights?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3005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NB as a linear model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304800" y="3099955"/>
          <a:ext cx="2590800" cy="8624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3296" name="Equation" r:id="rId3" imgW="1295400" imgH="431800" progId="Equation.3">
                  <p:embed/>
                </p:oleObj>
              </mc:Choice>
              <mc:Fallback>
                <p:oleObj name="Equation" r:id="rId3" imgW="1295400" imgH="4318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4800" y="3099955"/>
                        <a:ext cx="2590800" cy="8624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Straight Arrow Connector 5"/>
          <p:cNvCxnSpPr/>
          <p:nvPr/>
        </p:nvCxnSpPr>
        <p:spPr>
          <a:xfrm flipH="1">
            <a:off x="2819400" y="2590800"/>
            <a:ext cx="2057400" cy="6096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953001" y="2209800"/>
            <a:ext cx="3813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How likely this feature is to be </a:t>
            </a:r>
            <a:r>
              <a:rPr lang="en-US" sz="2400" dirty="0"/>
              <a:t>1</a:t>
            </a:r>
            <a:r>
              <a:rPr lang="en-US" sz="2400" dirty="0" smtClean="0"/>
              <a:t> given the label</a:t>
            </a:r>
            <a:endParaRPr lang="en-US" sz="2400" dirty="0"/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2438400" y="4040028"/>
            <a:ext cx="2133600" cy="53197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860010" y="4111480"/>
            <a:ext cx="3813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How likely this feature is to be </a:t>
            </a:r>
            <a:r>
              <a:rPr lang="en-US" sz="2400" dirty="0"/>
              <a:t>0</a:t>
            </a:r>
            <a:r>
              <a:rPr lang="en-US" sz="2400" dirty="0" smtClean="0"/>
              <a:t> given the label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0" y="5562600"/>
            <a:ext cx="84305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low weights indicate there isn’t much difference</a:t>
            </a:r>
          </a:p>
          <a:p>
            <a:pPr marL="285750" indent="-28575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larger weights (positive or negative) indicate feature is important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2535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33400" y="1600200"/>
            <a:ext cx="8153400" cy="4876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775F55"/>
                </a:solidFill>
              </a:rPr>
              <a:t>Intuitive</a:t>
            </a:r>
          </a:p>
          <a:p>
            <a:pPr marL="0" indent="0">
              <a:buNone/>
            </a:pPr>
            <a:endParaRPr lang="en-US" dirty="0" smtClean="0">
              <a:solidFill>
                <a:srgbClr val="775F55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775F55"/>
                </a:solidFill>
              </a:rPr>
              <a:t>Sets the probabilities so as to maximize the probability of the training data</a:t>
            </a:r>
          </a:p>
          <a:p>
            <a:endParaRPr lang="en-US" dirty="0" smtClean="0">
              <a:solidFill>
                <a:srgbClr val="775F55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Problems?</a:t>
            </a:r>
            <a:endParaRPr lang="en-US" dirty="0" smtClean="0">
              <a:solidFill>
                <a:srgbClr val="775F55"/>
              </a:solidFill>
            </a:endParaRPr>
          </a:p>
          <a:p>
            <a:pPr lvl="1"/>
            <a:r>
              <a:rPr lang="en-US" dirty="0" err="1" smtClean="0">
                <a:solidFill>
                  <a:srgbClr val="775F55"/>
                </a:solidFill>
              </a:rPr>
              <a:t>Overfitting</a:t>
            </a:r>
            <a:r>
              <a:rPr lang="en-US" dirty="0" smtClean="0">
                <a:solidFill>
                  <a:srgbClr val="775F55"/>
                </a:solidFill>
              </a:rPr>
              <a:t>!</a:t>
            </a:r>
          </a:p>
          <a:p>
            <a:pPr lvl="1"/>
            <a:r>
              <a:rPr lang="en-US" dirty="0" smtClean="0">
                <a:solidFill>
                  <a:srgbClr val="775F55"/>
                </a:solidFill>
              </a:rPr>
              <a:t>Amount of data</a:t>
            </a:r>
          </a:p>
          <a:p>
            <a:pPr lvl="2"/>
            <a:r>
              <a:rPr lang="en-US" dirty="0" smtClean="0">
                <a:solidFill>
                  <a:srgbClr val="775F55"/>
                </a:solidFill>
              </a:rPr>
              <a:t>particularly problematic for rare events</a:t>
            </a:r>
          </a:p>
          <a:p>
            <a:pPr lvl="1"/>
            <a:r>
              <a:rPr lang="en-US" dirty="0" smtClean="0">
                <a:solidFill>
                  <a:srgbClr val="775F55"/>
                </a:solidFill>
              </a:rPr>
              <a:t>Is our training data representative</a:t>
            </a:r>
          </a:p>
          <a:p>
            <a:pPr lvl="1"/>
            <a:endParaRPr lang="en-US" dirty="0">
              <a:solidFill>
                <a:srgbClr val="775F5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1916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Joint distribution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1336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rgbClr val="775F55"/>
                </a:solidFill>
              </a:rPr>
              <a:t>Still a probability distribution</a:t>
            </a:r>
          </a:p>
          <a:p>
            <a:pPr lvl="1"/>
            <a:r>
              <a:rPr lang="en-US" sz="2000" dirty="0" smtClean="0">
                <a:solidFill>
                  <a:srgbClr val="775F55"/>
                </a:solidFill>
              </a:rPr>
              <a:t>all values between 0 and 1, inclusive</a:t>
            </a:r>
          </a:p>
          <a:p>
            <a:pPr lvl="1"/>
            <a:r>
              <a:rPr lang="en-US" sz="2000" dirty="0" smtClean="0">
                <a:solidFill>
                  <a:srgbClr val="775F55"/>
                </a:solidFill>
              </a:rPr>
              <a:t>all values sum to 1</a:t>
            </a:r>
          </a:p>
          <a:p>
            <a:pPr marL="0" indent="0">
              <a:buNone/>
            </a:pPr>
            <a:endParaRPr lang="en-US" sz="2400" i="1" dirty="0" smtClean="0">
              <a:solidFill>
                <a:srgbClr val="775F55"/>
              </a:solidFill>
            </a:endParaRPr>
          </a:p>
          <a:p>
            <a:pPr marL="0" indent="0">
              <a:buNone/>
            </a:pPr>
            <a:r>
              <a:rPr lang="en-US" sz="2400" i="1" dirty="0" smtClean="0">
                <a:solidFill>
                  <a:srgbClr val="775F55"/>
                </a:solidFill>
              </a:rPr>
              <a:t>All</a:t>
            </a:r>
            <a:r>
              <a:rPr lang="en-US" sz="2400" dirty="0" smtClean="0">
                <a:solidFill>
                  <a:srgbClr val="775F55"/>
                </a:solidFill>
              </a:rPr>
              <a:t> questions/probabilities of the two variables can be calculate from the joint distribution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33400" y="4191000"/>
          <a:ext cx="45720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MLPass</a:t>
                      </a:r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 AND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rgbClr val="000000"/>
                          </a:solidFill>
                        </a:rPr>
                        <a:t>EngPass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</a:t>
                      </a:r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MLPass</a:t>
                      </a:r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,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rgbClr val="000000"/>
                          </a:solidFill>
                        </a:rPr>
                        <a:t>EngPass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true, true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.88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true, false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.01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false,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true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.04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false, false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.07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410200" y="4876800"/>
            <a:ext cx="2895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How did you figure that out?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562600" y="4114800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0.92</a:t>
            </a:r>
            <a:endParaRPr lang="en-US" sz="2800" dirty="0">
              <a:solidFill>
                <a:srgbClr val="0000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76200"/>
            <a:ext cx="81534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steps for probabilistic modeling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5281221" y="2514600"/>
            <a:ext cx="3461611" cy="41148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Which model do we use, i.e. how do we calculate p(</a:t>
            </a:r>
            <a:r>
              <a:rPr lang="en-US" i="1" dirty="0" smtClean="0"/>
              <a:t>feature, label</a:t>
            </a:r>
            <a:r>
              <a:rPr lang="en-US" dirty="0" smtClean="0"/>
              <a:t>)?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How do train the model, i.e. how to we we </a:t>
            </a:r>
            <a:r>
              <a:rPr lang="en-US" dirty="0" smtClean="0">
                <a:solidFill>
                  <a:srgbClr val="FF6600"/>
                </a:solidFill>
              </a:rPr>
              <a:t>estimate the probabilities</a:t>
            </a:r>
            <a:r>
              <a:rPr lang="en-US" dirty="0" smtClean="0"/>
              <a:t> for the model?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How do we deal with </a:t>
            </a:r>
            <a:r>
              <a:rPr lang="en-US" dirty="0" err="1" smtClean="0"/>
              <a:t>overfitting</a:t>
            </a:r>
            <a:r>
              <a:rPr lang="en-US" dirty="0" smtClean="0"/>
              <a:t>?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313464" y="1738595"/>
            <a:ext cx="30144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Probabilistic models</a:t>
            </a:r>
            <a:endParaRPr lang="en-US" sz="2800" dirty="0">
              <a:solidFill>
                <a:srgbClr val="0000FF"/>
              </a:solidFill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4572000" y="1738595"/>
            <a:ext cx="0" cy="511940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280387" y="2536521"/>
            <a:ext cx="393395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Step 1: pick a model</a:t>
            </a:r>
          </a:p>
          <a:p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Step 2: figure out how to estimate the probabilities for the model</a:t>
            </a:r>
          </a:p>
          <a:p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Step 3 (optional): deal with </a:t>
            </a:r>
            <a:r>
              <a:rPr lang="en-US" sz="2400" dirty="0" err="1" smtClean="0"/>
              <a:t>overfitting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76200" y="5343845"/>
            <a:ext cx="4343400" cy="1295400"/>
          </a:xfrm>
          <a:prstGeom prst="rect">
            <a:avLst/>
          </a:prstGeom>
          <a:noFill/>
          <a:ln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676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3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628650"/>
            <a:ext cx="8763000" cy="523875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97949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 to parasitic gaps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rgbClr val="775F55"/>
                </a:solidFill>
              </a:rPr>
              <a:t>Say the actual probability is 1/100,000</a:t>
            </a:r>
          </a:p>
          <a:p>
            <a:endParaRPr lang="en-US" sz="2400" dirty="0" smtClean="0">
              <a:solidFill>
                <a:srgbClr val="775F55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775F55"/>
                </a:solidFill>
              </a:rPr>
              <a:t>We don’t know this, though, so we’re estimating it from a small data set of 10K sentences</a:t>
            </a:r>
          </a:p>
          <a:p>
            <a:endParaRPr lang="en-US" sz="2400" dirty="0" smtClean="0">
              <a:solidFill>
                <a:srgbClr val="775F55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FF0000"/>
                </a:solidFill>
              </a:rPr>
              <a:t>What is the probability that we have a parasitic gap sentence in our sample?</a:t>
            </a:r>
          </a:p>
        </p:txBody>
      </p:sp>
    </p:spTree>
    <p:extLst>
      <p:ext uri="{BB962C8B-B14F-4D97-AF65-F5344CB8AC3E}">
        <p14:creationId xmlns:p14="http://schemas.microsoft.com/office/powerpoint/2010/main" val="3597769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 to parasitic gaps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 smtClean="0">
                <a:solidFill>
                  <a:srgbClr val="775F55"/>
                </a:solidFill>
              </a:rPr>
              <a:t>p(not_parasitic</a:t>
            </a:r>
            <a:r>
              <a:rPr lang="en-US" sz="2400" dirty="0" smtClean="0">
                <a:solidFill>
                  <a:srgbClr val="775F55"/>
                </a:solidFill>
              </a:rPr>
              <a:t>) = 0.99999</a:t>
            </a:r>
          </a:p>
          <a:p>
            <a:endParaRPr lang="en-US" sz="2400" dirty="0" smtClean="0">
              <a:solidFill>
                <a:srgbClr val="775F55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775F55"/>
                </a:solidFill>
              </a:rPr>
              <a:t>p(not_parasitic)</a:t>
            </a:r>
            <a:r>
              <a:rPr lang="en-US" sz="2400" baseline="30000" dirty="0" smtClean="0">
                <a:solidFill>
                  <a:srgbClr val="775F55"/>
                </a:solidFill>
              </a:rPr>
              <a:t>10000</a:t>
            </a:r>
            <a:r>
              <a:rPr lang="en-US" sz="2400" dirty="0" smtClean="0">
                <a:solidFill>
                  <a:srgbClr val="775F55"/>
                </a:solidFill>
              </a:rPr>
              <a:t> ≈ 0.905 is the probability of us NOT finding one</a:t>
            </a:r>
          </a:p>
          <a:p>
            <a:endParaRPr lang="en-US" sz="2400" dirty="0" smtClean="0">
              <a:solidFill>
                <a:srgbClr val="775F55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775F55"/>
                </a:solidFill>
              </a:rPr>
              <a:t>So, probability of us finding one is ~10%, in which case we would incorrectly assume that the probability is 1/10,000 (10 times too large)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00400" y="5744970"/>
            <a:ext cx="15502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Solutions?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1339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Coin1 data: 3 Heads and 1 Tail</a:t>
            </a:r>
          </a:p>
          <a:p>
            <a:pPr marL="0" indent="0">
              <a:buNone/>
            </a:pPr>
            <a:r>
              <a:rPr lang="en-US" dirty="0" smtClean="0"/>
              <a:t>Coin2 data: 30 Heads and 10 tails</a:t>
            </a:r>
          </a:p>
          <a:p>
            <a:pPr marL="0" indent="0">
              <a:buNone/>
            </a:pPr>
            <a:r>
              <a:rPr lang="en-US" dirty="0" smtClean="0"/>
              <a:t>Coin3 data: 2 Tails</a:t>
            </a:r>
          </a:p>
          <a:p>
            <a:pPr marL="0" indent="0">
              <a:buNone/>
            </a:pPr>
            <a:r>
              <a:rPr lang="en-US" dirty="0" smtClean="0"/>
              <a:t>Coin4 data:  497 Heads and 503 tails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If someone asked you what the probability of heads was for each of these coins, what would you say?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1: ¾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2: ¾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3: 0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4: 497/1000</a:t>
            </a:r>
          </a:p>
        </p:txBody>
      </p:sp>
    </p:spTree>
    <p:extLst>
      <p:ext uri="{BB962C8B-B14F-4D97-AF65-F5344CB8AC3E}">
        <p14:creationId xmlns:p14="http://schemas.microsoft.com/office/powerpoint/2010/main" val="2868972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0"/>
            <a:ext cx="9144000" cy="3522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CSE419 – Artificial Intelligence and Machine Learning 2018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https://github.com/FurkanGozukara/CSE419_2018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-10364" y="3041985"/>
            <a:ext cx="9144000" cy="275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12.3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 smtClean="0">
                <a:latin typeface="Times New Roman"/>
                <a:cs typeface="Times New Roman"/>
              </a:rPr>
              <a:t>Logistic Regression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Based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on Asst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. Prof. Dr. David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Kauchak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(Pomona College)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Lecture Slides 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13139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Good Regression Videos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76200" y="1600200"/>
            <a:ext cx="8689848" cy="4526280"/>
          </a:xfrm>
        </p:spPr>
        <p:txBody>
          <a:bodyPr>
            <a:noAutofit/>
          </a:bodyPr>
          <a:lstStyle/>
          <a:p>
            <a:r>
              <a:rPr lang="en-US" sz="3200" dirty="0"/>
              <a:t>An Introduction to Linear Regression Analysis &gt; </a:t>
            </a:r>
            <a:r>
              <a:rPr lang="en-US" sz="3200" dirty="0">
                <a:hlinkClick r:id="rId2"/>
              </a:rPr>
              <a:t>https://</a:t>
            </a:r>
            <a:r>
              <a:rPr lang="en-US" sz="3200" dirty="0" smtClean="0">
                <a:hlinkClick r:id="rId2"/>
              </a:rPr>
              <a:t>youtu.be/zPG4NjIkCjc</a:t>
            </a:r>
            <a:endParaRPr lang="en-US" sz="3200" dirty="0" smtClean="0"/>
          </a:p>
          <a:p>
            <a:r>
              <a:rPr lang="en-US" sz="3200" dirty="0" smtClean="0"/>
              <a:t>How to calculate linear regression using least square method </a:t>
            </a:r>
            <a:r>
              <a:rPr lang="en-US" sz="3200" dirty="0"/>
              <a:t>&gt; </a:t>
            </a:r>
            <a:r>
              <a:rPr lang="en-US" sz="3200" dirty="0">
                <a:hlinkClick r:id="rId3"/>
              </a:rPr>
              <a:t>https://</a:t>
            </a:r>
            <a:r>
              <a:rPr lang="en-US" sz="3200" dirty="0" smtClean="0">
                <a:hlinkClick r:id="rId3"/>
              </a:rPr>
              <a:t>youtu.be/JvS2triCgOY</a:t>
            </a:r>
            <a:endParaRPr lang="en-US" sz="3200" dirty="0" smtClean="0"/>
          </a:p>
          <a:p>
            <a:r>
              <a:rPr lang="en-US" sz="3200" dirty="0"/>
              <a:t>How to Calculate R Squared Using Regression Analysis &gt; </a:t>
            </a:r>
            <a:r>
              <a:rPr lang="en-US" sz="3200" dirty="0">
                <a:hlinkClick r:id="rId4"/>
              </a:rPr>
              <a:t>https://</a:t>
            </a:r>
            <a:r>
              <a:rPr lang="en-US" sz="3200" dirty="0" smtClean="0">
                <a:hlinkClick r:id="rId4"/>
              </a:rPr>
              <a:t>youtu.be/w2FKXOa0HGA</a:t>
            </a:r>
            <a:endParaRPr lang="en-US" sz="3200" dirty="0" smtClean="0"/>
          </a:p>
          <a:p>
            <a:r>
              <a:rPr lang="en-US" sz="3200" dirty="0"/>
              <a:t>Standard Error of the Estimate used in Regression Analysis (Mean Square Error) &gt; </a:t>
            </a:r>
            <a:r>
              <a:rPr lang="en-US" sz="3200" dirty="0">
                <a:hlinkClick r:id="rId5"/>
              </a:rPr>
              <a:t>https://</a:t>
            </a:r>
            <a:r>
              <a:rPr lang="en-US" sz="3200" dirty="0" smtClean="0">
                <a:hlinkClick r:id="rId5"/>
              </a:rPr>
              <a:t>youtu.be/r-txC-dpI-E</a:t>
            </a:r>
            <a:endParaRPr lang="en-US" sz="3200" dirty="0" smtClean="0"/>
          </a:p>
          <a:p>
            <a:endParaRPr lang="tr-TR" sz="3200" dirty="0"/>
          </a:p>
        </p:txBody>
      </p:sp>
    </p:spTree>
    <p:extLst>
      <p:ext uri="{BB962C8B-B14F-4D97-AF65-F5344CB8AC3E}">
        <p14:creationId xmlns:p14="http://schemas.microsoft.com/office/powerpoint/2010/main" val="35450124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Good Regression Videos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76200" y="1600200"/>
            <a:ext cx="8689848" cy="4526280"/>
          </a:xfrm>
        </p:spPr>
        <p:txBody>
          <a:bodyPr>
            <a:noAutofit/>
          </a:bodyPr>
          <a:lstStyle/>
          <a:p>
            <a:r>
              <a:rPr lang="en-US" sz="2800" dirty="0"/>
              <a:t>Statistics 101: Logistic Regression, An Introduction &gt; </a:t>
            </a:r>
            <a:r>
              <a:rPr lang="en-US" sz="2800" dirty="0">
                <a:hlinkClick r:id="rId2"/>
              </a:rPr>
              <a:t>https://</a:t>
            </a:r>
            <a:r>
              <a:rPr lang="en-US" sz="2800" dirty="0" smtClean="0">
                <a:hlinkClick r:id="rId2"/>
              </a:rPr>
              <a:t>youtu.be/zAULhNrnuL4</a:t>
            </a:r>
            <a:endParaRPr lang="en-US" sz="2800" dirty="0" smtClean="0"/>
          </a:p>
          <a:p>
            <a:r>
              <a:rPr lang="en-US" sz="2800" dirty="0"/>
              <a:t>Statistics 101: Logistic Regression Probability, Odds, and Odds Ratio &gt; </a:t>
            </a:r>
            <a:r>
              <a:rPr lang="en-US" sz="2800" dirty="0">
                <a:hlinkClick r:id="rId3"/>
              </a:rPr>
              <a:t>https://</a:t>
            </a:r>
            <a:r>
              <a:rPr lang="en-US" sz="2800" dirty="0" smtClean="0">
                <a:hlinkClick r:id="rId3"/>
              </a:rPr>
              <a:t>youtu.be/ckkiG-SDuV8</a:t>
            </a:r>
            <a:endParaRPr lang="en-US" sz="2800" dirty="0" smtClean="0"/>
          </a:p>
          <a:p>
            <a:r>
              <a:rPr lang="tr-TR" sz="2800" dirty="0" err="1"/>
              <a:t>Linear</a:t>
            </a:r>
            <a:r>
              <a:rPr lang="tr-TR" sz="2800" dirty="0"/>
              <a:t> </a:t>
            </a:r>
            <a:r>
              <a:rPr lang="tr-TR" sz="2800" dirty="0" err="1" smtClean="0"/>
              <a:t>Regression</a:t>
            </a:r>
            <a:r>
              <a:rPr lang="en-US" sz="2800" dirty="0"/>
              <a:t> Playlist &gt; </a:t>
            </a:r>
            <a:r>
              <a:rPr lang="en-US" sz="2800" dirty="0">
                <a:hlinkClick r:id="rId4"/>
              </a:rPr>
              <a:t>https://</a:t>
            </a:r>
            <a:r>
              <a:rPr lang="en-US" sz="2800" dirty="0" smtClean="0">
                <a:hlinkClick r:id="rId4"/>
              </a:rPr>
              <a:t>www.youtube.com/playlist?list=PLIeGtxpvyG-LoKUpV0fSY8BGKIMIdmfCi</a:t>
            </a:r>
            <a:endParaRPr lang="en-US" sz="2800" dirty="0" smtClean="0"/>
          </a:p>
          <a:p>
            <a:r>
              <a:rPr lang="en-US" sz="2800" dirty="0" smtClean="0"/>
              <a:t>Logistic </a:t>
            </a:r>
            <a:r>
              <a:rPr lang="en-US" sz="2800" dirty="0"/>
              <a:t>Regression Playlist &gt; </a:t>
            </a:r>
            <a:r>
              <a:rPr lang="en-US" sz="2800" dirty="0">
                <a:hlinkClick r:id="rId5"/>
              </a:rPr>
              <a:t>https://</a:t>
            </a:r>
            <a:r>
              <a:rPr lang="en-US" sz="2800" dirty="0" smtClean="0">
                <a:hlinkClick r:id="rId5"/>
              </a:rPr>
              <a:t>www.youtube.com/playlist?list=PLIeGtxpvyG-JmBQ9XoFD4rs-b3hkcX7Uu</a:t>
            </a:r>
            <a:endParaRPr lang="en-US" sz="2800" dirty="0" smtClean="0"/>
          </a:p>
          <a:p>
            <a:endParaRPr lang="tr-TR" sz="2800" dirty="0"/>
          </a:p>
        </p:txBody>
      </p:sp>
    </p:spTree>
    <p:extLst>
      <p:ext uri="{BB962C8B-B14F-4D97-AF65-F5344CB8AC3E}">
        <p14:creationId xmlns:p14="http://schemas.microsoft.com/office/powerpoint/2010/main" val="3439585234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Good Regression Videos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76200" y="1600200"/>
            <a:ext cx="8689848" cy="4526280"/>
          </a:xfrm>
        </p:spPr>
        <p:txBody>
          <a:bodyPr>
            <a:noAutofit/>
          </a:bodyPr>
          <a:lstStyle/>
          <a:p>
            <a:r>
              <a:rPr lang="en-US" sz="3600" dirty="0" err="1" smtClean="0"/>
              <a:t>StatQuest</a:t>
            </a:r>
            <a:r>
              <a:rPr lang="en-US" sz="3600" dirty="0"/>
              <a:t>: Linear Models Pt.1 - Linear Regression &gt; </a:t>
            </a:r>
            <a:r>
              <a:rPr lang="en-US" sz="3600" dirty="0">
                <a:hlinkClick r:id="rId2"/>
              </a:rPr>
              <a:t>https://</a:t>
            </a:r>
            <a:r>
              <a:rPr lang="en-US" sz="3600" dirty="0" smtClean="0">
                <a:hlinkClick r:id="rId2"/>
              </a:rPr>
              <a:t>youtu.be/nk2CQITm_eo</a:t>
            </a:r>
            <a:endParaRPr lang="en-US" sz="3600" dirty="0" smtClean="0"/>
          </a:p>
          <a:p>
            <a:r>
              <a:rPr lang="tr-TR" sz="3600" dirty="0" err="1" smtClean="0"/>
              <a:t>StatQuest</a:t>
            </a:r>
            <a:r>
              <a:rPr lang="tr-TR" sz="3600" dirty="0"/>
              <a:t>: </a:t>
            </a:r>
            <a:r>
              <a:rPr lang="tr-TR" sz="3600" dirty="0" err="1"/>
              <a:t>Linear</a:t>
            </a:r>
            <a:r>
              <a:rPr lang="tr-TR" sz="3600" dirty="0"/>
              <a:t> </a:t>
            </a:r>
            <a:r>
              <a:rPr lang="tr-TR" sz="3600" dirty="0" err="1"/>
              <a:t>Models</a:t>
            </a:r>
            <a:r>
              <a:rPr lang="tr-TR" sz="3600" dirty="0"/>
              <a:t> Pt.1.5 - </a:t>
            </a:r>
            <a:r>
              <a:rPr lang="tr-TR" sz="3600" dirty="0" err="1"/>
              <a:t>Multiple</a:t>
            </a:r>
            <a:r>
              <a:rPr lang="tr-TR" sz="3600" dirty="0"/>
              <a:t> </a:t>
            </a:r>
            <a:r>
              <a:rPr lang="tr-TR" sz="3600" dirty="0" err="1" smtClean="0"/>
              <a:t>Regression</a:t>
            </a:r>
            <a:r>
              <a:rPr lang="en-US" sz="3600" dirty="0"/>
              <a:t> &gt; </a:t>
            </a:r>
            <a:r>
              <a:rPr lang="en-US" sz="3600" dirty="0">
                <a:hlinkClick r:id="rId3"/>
              </a:rPr>
              <a:t>https://</a:t>
            </a:r>
            <a:r>
              <a:rPr lang="en-US" sz="3600" dirty="0" smtClean="0">
                <a:hlinkClick r:id="rId3"/>
              </a:rPr>
              <a:t>youtu.be/zITIFTsivN8</a:t>
            </a:r>
            <a:endParaRPr lang="en-US" sz="3600" dirty="0" smtClean="0"/>
          </a:p>
          <a:p>
            <a:r>
              <a:rPr lang="tr-TR" sz="3600" dirty="0" err="1" smtClean="0"/>
              <a:t>StatQuest</a:t>
            </a:r>
            <a:r>
              <a:rPr lang="tr-TR" sz="3600" dirty="0"/>
              <a:t>: </a:t>
            </a:r>
            <a:r>
              <a:rPr lang="tr-TR" sz="3600" dirty="0" err="1"/>
              <a:t>Logistic</a:t>
            </a:r>
            <a:r>
              <a:rPr lang="tr-TR" sz="3600" dirty="0"/>
              <a:t> </a:t>
            </a:r>
            <a:r>
              <a:rPr lang="tr-TR" sz="3600" dirty="0" err="1" smtClean="0"/>
              <a:t>Regression</a:t>
            </a:r>
            <a:r>
              <a:rPr lang="en-US" sz="3600" dirty="0"/>
              <a:t> &gt; </a:t>
            </a:r>
            <a:r>
              <a:rPr lang="en-US" sz="3600" dirty="0">
                <a:hlinkClick r:id="rId4"/>
              </a:rPr>
              <a:t>https://</a:t>
            </a:r>
            <a:r>
              <a:rPr lang="en-US" sz="3600" dirty="0" smtClean="0">
                <a:hlinkClick r:id="rId4"/>
              </a:rPr>
              <a:t>youtu.be/yIYKR4sgzI8</a:t>
            </a:r>
            <a:endParaRPr lang="en-US" sz="3600" dirty="0" smtClean="0"/>
          </a:p>
          <a:p>
            <a:endParaRPr lang="tr-TR" sz="3600" dirty="0"/>
          </a:p>
        </p:txBody>
      </p:sp>
    </p:spTree>
    <p:extLst>
      <p:ext uri="{BB962C8B-B14F-4D97-AF65-F5344CB8AC3E}">
        <p14:creationId xmlns:p14="http://schemas.microsoft.com/office/powerpoint/2010/main" val="2052529465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revisited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5240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From a probability standpoint, what we’re really doing when we’re training the model is selecting the </a:t>
            </a:r>
            <a:r>
              <a:rPr lang="en-US" dirty="0" err="1" smtClean="0"/>
              <a:t>Θ</a:t>
            </a:r>
            <a:r>
              <a:rPr lang="en-US" dirty="0" smtClean="0"/>
              <a:t> that maximizes: 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ChangeAspect="1"/>
          </p:cNvGraphicFramePr>
          <p:nvPr>
            <p:extLst/>
          </p:nvPr>
        </p:nvGraphicFramePr>
        <p:xfrm>
          <a:off x="3252788" y="3290888"/>
          <a:ext cx="1570037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4336" name="Equation" r:id="rId3" imgW="673100" imgH="203200" progId="Equation.3">
                  <p:embed/>
                </p:oleObj>
              </mc:Choice>
              <mc:Fallback>
                <p:oleObj name="Equation" r:id="rId3" imgW="673100" imgH="203200" progId="Equation.3">
                  <p:embed/>
                  <p:pic>
                    <p:nvPicPr>
                      <p:cNvPr id="4" name="Content Placeholder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52788" y="3290888"/>
                        <a:ext cx="1570037" cy="47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33400" y="5265174"/>
            <a:ext cx="77426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That we pick the most likely model parameters given the data</a:t>
            </a:r>
            <a:endParaRPr lang="en-US" sz="2400" dirty="0"/>
          </a:p>
        </p:txBody>
      </p:sp>
      <p:graphicFrame>
        <p:nvGraphicFramePr>
          <p:cNvPr id="6" name="Content Placeholder 3"/>
          <p:cNvGraphicFramePr>
            <a:graphicFrameLocks noChangeAspect="1"/>
          </p:cNvGraphicFramePr>
          <p:nvPr>
            <p:extLst/>
          </p:nvPr>
        </p:nvGraphicFramePr>
        <p:xfrm>
          <a:off x="2597150" y="4449763"/>
          <a:ext cx="2844800" cy="503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4337" name="Equation" r:id="rId5" imgW="1219200" imgH="215900" progId="Equation.3">
                  <p:embed/>
                </p:oleObj>
              </mc:Choice>
              <mc:Fallback>
                <p:oleObj name="Equation" r:id="rId5" imgW="1219200" imgH="215900" progId="Equation.3">
                  <p:embed/>
                  <p:pic>
                    <p:nvPicPr>
                      <p:cNvPr id="6" name="Content Placeholder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97150" y="4449763"/>
                        <a:ext cx="2844800" cy="503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62000" y="3886200"/>
            <a:ext cx="5379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i.e.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0218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Joint distribution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33400" y="4191000"/>
          <a:ext cx="45720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MLPass</a:t>
                      </a:r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 AND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rgbClr val="000000"/>
                          </a:solidFill>
                        </a:rPr>
                        <a:t>EngPass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</a:t>
                      </a:r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MLPass</a:t>
                      </a:r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,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rgbClr val="000000"/>
                          </a:solidFill>
                        </a:rPr>
                        <a:t>EngPass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true, true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.88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true, false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.01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false,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true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.04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false, false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.07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/>
        </p:nvGraphicFramePr>
        <p:xfrm>
          <a:off x="762000" y="2133600"/>
          <a:ext cx="2648607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4071" name="Equation" r:id="rId3" imgW="1066800" imgH="368300" progId="Equation.3">
                  <p:embed/>
                </p:oleObj>
              </mc:Choice>
              <mc:Fallback>
                <p:oleObj name="Equation" r:id="rId3" imgW="1066800" imgH="3683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2133600"/>
                        <a:ext cx="2648607" cy="9144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Estimating revisited</a:t>
            </a:r>
            <a:endParaRPr lang="en-US" dirty="0"/>
          </a:p>
        </p:txBody>
      </p:sp>
      <p:graphicFrame>
        <p:nvGraphicFramePr>
          <p:cNvPr id="5" name="Content Placeholder 3"/>
          <p:cNvGraphicFramePr>
            <a:graphicFrameLocks noChangeAspect="1"/>
          </p:cNvGraphicFramePr>
          <p:nvPr>
            <p:extLst/>
          </p:nvPr>
        </p:nvGraphicFramePr>
        <p:xfrm>
          <a:off x="3152775" y="3962400"/>
          <a:ext cx="2074863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5344" name="Equation" r:id="rId3" imgW="889000" imgH="203200" progId="Equation.3">
                  <p:embed/>
                </p:oleObj>
              </mc:Choice>
              <mc:Fallback>
                <p:oleObj name="Equation" r:id="rId3" imgW="889000" imgH="203200" progId="Equation.3">
                  <p:embed/>
                  <p:pic>
                    <p:nvPicPr>
                      <p:cNvPr id="5" name="Content Placeholder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52775" y="3962400"/>
                        <a:ext cx="2074863" cy="47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27432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We can incorporate a prior belief in what the probabilities might be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To do this, we need to break down our probability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355166" y="4788128"/>
            <a:ext cx="1719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6600"/>
                </a:solidFill>
              </a:rPr>
              <a:t>(Hint: Bayes rule)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9384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Estimating revisited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81200" y="2362200"/>
            <a:ext cx="48720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are each of these probabilities?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9" name="Content Placeholder 3"/>
          <p:cNvGraphicFramePr>
            <a:graphicFrameLocks noChangeAspect="1"/>
          </p:cNvGraphicFramePr>
          <p:nvPr>
            <p:extLst/>
          </p:nvPr>
        </p:nvGraphicFramePr>
        <p:xfrm>
          <a:off x="2246463" y="3645932"/>
          <a:ext cx="4089400" cy="1006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6368" name="Equation" r:id="rId3" imgW="1752600" imgH="431800" progId="Equation.3">
                  <p:embed/>
                </p:oleObj>
              </mc:Choice>
              <mc:Fallback>
                <p:oleObj name="Equation" r:id="rId3" imgW="1752600" imgH="431800" progId="Equation.3">
                  <p:embed/>
                  <p:pic>
                    <p:nvPicPr>
                      <p:cNvPr id="9" name="Content Placeholder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46463" y="3645932"/>
                        <a:ext cx="4089400" cy="1006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26867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Priors</a:t>
            </a:r>
            <a:endParaRPr lang="en-US" dirty="0"/>
          </a:p>
        </p:txBody>
      </p:sp>
      <p:graphicFrame>
        <p:nvGraphicFramePr>
          <p:cNvPr id="5" name="Content Placeholder 3"/>
          <p:cNvGraphicFramePr>
            <a:graphicFrameLocks noChangeAspect="1"/>
          </p:cNvGraphicFramePr>
          <p:nvPr>
            <p:extLst/>
          </p:nvPr>
        </p:nvGraphicFramePr>
        <p:xfrm>
          <a:off x="2246463" y="3645932"/>
          <a:ext cx="4089400" cy="1006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7392" name="Equation" r:id="rId3" imgW="1752600" imgH="431800" progId="Equation.3">
                  <p:embed/>
                </p:oleObj>
              </mc:Choice>
              <mc:Fallback>
                <p:oleObj name="Equation" r:id="rId3" imgW="1752600" imgH="431800" progId="Equation.3">
                  <p:embed/>
                  <p:pic>
                    <p:nvPicPr>
                      <p:cNvPr id="5" name="Content Placeholder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46463" y="3645932"/>
                        <a:ext cx="4089400" cy="1006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407899" y="1846335"/>
            <a:ext cx="289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likelihood of the data under the model</a:t>
            </a:r>
            <a:endParaRPr lang="en-US" sz="2000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084299" y="2643664"/>
            <a:ext cx="1600200" cy="84986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00562" y="1846335"/>
            <a:ext cx="38779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probability of different parameters,</a:t>
            </a:r>
          </a:p>
          <a:p>
            <a:r>
              <a:rPr lang="en-US" sz="2000" dirty="0" smtClean="0"/>
              <a:t>call the </a:t>
            </a:r>
            <a:r>
              <a:rPr lang="en-US" sz="2000" dirty="0" smtClean="0">
                <a:solidFill>
                  <a:srgbClr val="FF6600"/>
                </a:solidFill>
              </a:rPr>
              <a:t>prior</a:t>
            </a:r>
            <a:endParaRPr lang="en-US" sz="2000" dirty="0">
              <a:solidFill>
                <a:srgbClr val="FF6600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6056099" y="2489776"/>
            <a:ext cx="762000" cy="115615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467760" y="5819745"/>
            <a:ext cx="39998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probability of seeing the data (regardless of model)</a:t>
            </a:r>
            <a:endParaRPr lang="en-US" sz="2000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4684499" y="4652407"/>
            <a:ext cx="419100" cy="116733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9127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Priors</a:t>
            </a:r>
            <a:endParaRPr lang="en-US" dirty="0"/>
          </a:p>
        </p:txBody>
      </p:sp>
      <p:graphicFrame>
        <p:nvGraphicFramePr>
          <p:cNvPr id="5" name="Content Placeholder 3"/>
          <p:cNvGraphicFramePr>
            <a:graphicFrameLocks noChangeAspect="1"/>
          </p:cNvGraphicFramePr>
          <p:nvPr>
            <p:extLst/>
          </p:nvPr>
        </p:nvGraphicFramePr>
        <p:xfrm>
          <a:off x="1828800" y="1905000"/>
          <a:ext cx="4060825" cy="1006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416" name="Equation" r:id="rId4" imgW="1739900" imgH="431800" progId="Equation.3">
                  <p:embed/>
                </p:oleObj>
              </mc:Choice>
              <mc:Fallback>
                <p:oleObj name="Equation" r:id="rId4" imgW="1739900" imgH="431800" progId="Equation.3">
                  <p:embed/>
                  <p:pic>
                    <p:nvPicPr>
                      <p:cNvPr id="5" name="Content Placeholder 3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28800" y="1905000"/>
                        <a:ext cx="4060825" cy="1006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Straight Arrow Connector 9"/>
          <p:cNvCxnSpPr/>
          <p:nvPr/>
        </p:nvCxnSpPr>
        <p:spPr>
          <a:xfrm flipV="1">
            <a:off x="4265399" y="2921833"/>
            <a:ext cx="419100" cy="116733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2362200" y="4415135"/>
            <a:ext cx="47475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Does p(data) matter for the </a:t>
            </a:r>
            <a:r>
              <a:rPr lang="en-US" sz="2400" dirty="0" err="1" smtClean="0">
                <a:solidFill>
                  <a:srgbClr val="FF0000"/>
                </a:solidFill>
              </a:rPr>
              <a:t>argmax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4528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Priors</a:t>
            </a:r>
            <a:endParaRPr lang="en-US" dirty="0"/>
          </a:p>
        </p:txBody>
      </p:sp>
      <p:graphicFrame>
        <p:nvGraphicFramePr>
          <p:cNvPr id="5" name="Content Placeholder 3"/>
          <p:cNvGraphicFramePr>
            <a:graphicFrameLocks noChangeAspect="1"/>
          </p:cNvGraphicFramePr>
          <p:nvPr>
            <p:extLst/>
          </p:nvPr>
        </p:nvGraphicFramePr>
        <p:xfrm>
          <a:off x="2302455" y="3694124"/>
          <a:ext cx="4002088" cy="503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440" name="Equation" r:id="rId4" imgW="1714500" imgH="215900" progId="Equation.3">
                  <p:embed/>
                </p:oleObj>
              </mc:Choice>
              <mc:Fallback>
                <p:oleObj name="Equation" r:id="rId4" imgW="1714500" imgH="215900" progId="Equation.3">
                  <p:embed/>
                  <p:pic>
                    <p:nvPicPr>
                      <p:cNvPr id="5" name="Content Placeholder 3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02455" y="3694124"/>
                        <a:ext cx="4002088" cy="5032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407899" y="1846335"/>
            <a:ext cx="289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likelihood of the data under the model</a:t>
            </a:r>
            <a:endParaRPr lang="en-US" sz="20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3084299" y="2643664"/>
            <a:ext cx="1411501" cy="100226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00562" y="1846335"/>
            <a:ext cx="38779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probability of different parameters,</a:t>
            </a:r>
          </a:p>
          <a:p>
            <a:r>
              <a:rPr lang="en-US" sz="2000" dirty="0" smtClean="0"/>
              <a:t>call the </a:t>
            </a:r>
            <a:r>
              <a:rPr lang="en-US" sz="2000" dirty="0" smtClean="0">
                <a:solidFill>
                  <a:srgbClr val="FF6600"/>
                </a:solidFill>
              </a:rPr>
              <a:t>prior</a:t>
            </a:r>
            <a:endParaRPr lang="en-US" sz="2000" dirty="0">
              <a:solidFill>
                <a:srgbClr val="FF6600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6056099" y="2489776"/>
            <a:ext cx="762000" cy="115615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407899" y="4917824"/>
            <a:ext cx="65826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What does MLE assume for a prior on the model parameters?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9158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Priors</a:t>
            </a:r>
            <a:endParaRPr lang="en-US" dirty="0"/>
          </a:p>
        </p:txBody>
      </p:sp>
      <p:graphicFrame>
        <p:nvGraphicFramePr>
          <p:cNvPr id="5" name="Content Placeholder 3"/>
          <p:cNvGraphicFramePr>
            <a:graphicFrameLocks noChangeAspect="1"/>
          </p:cNvGraphicFramePr>
          <p:nvPr>
            <p:extLst/>
          </p:nvPr>
        </p:nvGraphicFramePr>
        <p:xfrm>
          <a:off x="2302455" y="3694124"/>
          <a:ext cx="4002088" cy="503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465" name="Equation" r:id="rId4" imgW="1714500" imgH="215900" progId="Equation.3">
                  <p:embed/>
                </p:oleObj>
              </mc:Choice>
              <mc:Fallback>
                <p:oleObj name="Equation" r:id="rId4" imgW="1714500" imgH="215900" progId="Equation.3">
                  <p:embed/>
                  <p:pic>
                    <p:nvPicPr>
                      <p:cNvPr id="5" name="Content Placeholder 3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02455" y="3694124"/>
                        <a:ext cx="4002088" cy="5032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407899" y="1846335"/>
            <a:ext cx="289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likelihood of the data under the model</a:t>
            </a:r>
            <a:endParaRPr lang="en-US" sz="20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3084299" y="2643664"/>
            <a:ext cx="1411501" cy="100226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00562" y="1846335"/>
            <a:ext cx="38779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probability of different parameters,</a:t>
            </a:r>
          </a:p>
          <a:p>
            <a:r>
              <a:rPr lang="en-US" sz="2000" dirty="0" smtClean="0"/>
              <a:t>call the </a:t>
            </a:r>
            <a:r>
              <a:rPr lang="en-US" sz="2000" dirty="0" smtClean="0">
                <a:solidFill>
                  <a:srgbClr val="FF6600"/>
                </a:solidFill>
              </a:rPr>
              <a:t>prior</a:t>
            </a:r>
            <a:endParaRPr lang="en-US" sz="2000" dirty="0">
              <a:solidFill>
                <a:srgbClr val="FF6600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6056099" y="2489776"/>
            <a:ext cx="762000" cy="115615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07478" y="4860211"/>
            <a:ext cx="83920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 smtClean="0">
                <a:solidFill>
                  <a:srgbClr val="0000FF"/>
                </a:solidFill>
              </a:rPr>
              <a:t>Assumes a </a:t>
            </a:r>
            <a:r>
              <a:rPr lang="en-US" sz="2800" dirty="0" smtClean="0">
                <a:solidFill>
                  <a:srgbClr val="FF6600"/>
                </a:solidFill>
              </a:rPr>
              <a:t>uniform prior</a:t>
            </a:r>
            <a:r>
              <a:rPr lang="en-US" sz="2800" dirty="0" smtClean="0">
                <a:solidFill>
                  <a:srgbClr val="0000FF"/>
                </a:solidFill>
              </a:rPr>
              <a:t>, i.e. all </a:t>
            </a:r>
            <a:r>
              <a:rPr lang="en-US" sz="2800" dirty="0" err="1" smtClean="0">
                <a:solidFill>
                  <a:srgbClr val="0000FF"/>
                </a:solidFill>
              </a:rPr>
              <a:t>Θ</a:t>
            </a:r>
            <a:r>
              <a:rPr lang="en-US" sz="2800" dirty="0" smtClean="0">
                <a:solidFill>
                  <a:srgbClr val="0000FF"/>
                </a:solidFill>
              </a:rPr>
              <a:t> are equally likely!</a:t>
            </a:r>
          </a:p>
          <a:p>
            <a:pPr marL="457200" indent="-457200">
              <a:buFontTx/>
              <a:buChar char="-"/>
            </a:pPr>
            <a:r>
              <a:rPr lang="en-US" sz="2800" dirty="0" smtClean="0">
                <a:solidFill>
                  <a:srgbClr val="0000FF"/>
                </a:solidFill>
              </a:rPr>
              <a:t>Relies solely on the likelihood</a:t>
            </a:r>
          </a:p>
        </p:txBody>
      </p:sp>
    </p:spTree>
    <p:extLst>
      <p:ext uri="{BB962C8B-B14F-4D97-AF65-F5344CB8AC3E}">
        <p14:creationId xmlns:p14="http://schemas.microsoft.com/office/powerpoint/2010/main" val="1406268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better approach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ChangeAspect="1"/>
          </p:cNvGraphicFramePr>
          <p:nvPr>
            <p:extLst/>
          </p:nvPr>
        </p:nvGraphicFramePr>
        <p:xfrm>
          <a:off x="2057400" y="2057400"/>
          <a:ext cx="4002088" cy="503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1502" name="Equation" r:id="rId3" imgW="1714500" imgH="215900" progId="Equation.3">
                  <p:embed/>
                </p:oleObj>
              </mc:Choice>
              <mc:Fallback>
                <p:oleObj name="Equation" r:id="rId3" imgW="1714500" imgH="215900" progId="Equation.3">
                  <p:embed/>
                  <p:pic>
                    <p:nvPicPr>
                      <p:cNvPr id="4" name="Content Placeholder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57400" y="2057400"/>
                        <a:ext cx="4002088" cy="5032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2"/>
          <p:cNvGraphicFramePr>
            <a:graphicFrameLocks noChangeAspect="1"/>
          </p:cNvGraphicFramePr>
          <p:nvPr>
            <p:extLst/>
          </p:nvPr>
        </p:nvGraphicFramePr>
        <p:xfrm>
          <a:off x="304800" y="3733800"/>
          <a:ext cx="3257550" cy="847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1503" name="Equation" r:id="rId5" imgW="1752600" imgH="457200" progId="Equation.3">
                  <p:embed/>
                </p:oleObj>
              </mc:Choice>
              <mc:Fallback>
                <p:oleObj name="Equation" r:id="rId5" imgW="1752600" imgH="457200" progId="Equation.3">
                  <p:embed/>
                  <p:pic>
                    <p:nvPicPr>
                      <p:cNvPr id="5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3733800"/>
                        <a:ext cx="3257550" cy="8477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>
          <a:xfrm flipV="1">
            <a:off x="2286000" y="2560638"/>
            <a:ext cx="2209800" cy="117316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5600700" y="2560638"/>
            <a:ext cx="190500" cy="117316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756437" y="4071840"/>
            <a:ext cx="37779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can use any distribution we’d like</a:t>
            </a:r>
          </a:p>
          <a:p>
            <a:r>
              <a:rPr lang="en-US" dirty="0" smtClean="0"/>
              <a:t>This allows us to impart addition </a:t>
            </a:r>
            <a:r>
              <a:rPr lang="en-US" dirty="0" smtClean="0">
                <a:solidFill>
                  <a:srgbClr val="FF6600"/>
                </a:solidFill>
              </a:rPr>
              <a:t>bias</a:t>
            </a:r>
            <a:r>
              <a:rPr lang="en-US" dirty="0" smtClean="0"/>
              <a:t> into the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991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view on the prior</a:t>
            </a:r>
            <a:endParaRPr lang="en-US" dirty="0"/>
          </a:p>
        </p:txBody>
      </p:sp>
      <p:graphicFrame>
        <p:nvGraphicFramePr>
          <p:cNvPr id="5" name="Content Placeholder 3"/>
          <p:cNvGraphicFramePr>
            <a:graphicFrameLocks noChangeAspect="1"/>
          </p:cNvGraphicFramePr>
          <p:nvPr>
            <p:extLst/>
          </p:nvPr>
        </p:nvGraphicFramePr>
        <p:xfrm>
          <a:off x="1295400" y="2560638"/>
          <a:ext cx="5692775" cy="503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526" name="Equation" r:id="rId3" imgW="2438400" imgH="215900" progId="Equation.3">
                  <p:embed/>
                </p:oleObj>
              </mc:Choice>
              <mc:Fallback>
                <p:oleObj name="Equation" r:id="rId3" imgW="2438400" imgH="215900" progId="Equation.3">
                  <p:embed/>
                  <p:pic>
                    <p:nvPicPr>
                      <p:cNvPr id="5" name="Content Placeholder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95400" y="2560638"/>
                        <a:ext cx="5692775" cy="5032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22959" y="1780652"/>
            <a:ext cx="63423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Remember, the max is the same if we take the log:</a:t>
            </a:r>
            <a:endParaRPr lang="en-US" sz="2400" dirty="0"/>
          </a:p>
        </p:txBody>
      </p:sp>
      <p:graphicFrame>
        <p:nvGraphicFramePr>
          <p:cNvPr id="7" name="Object 2"/>
          <p:cNvGraphicFramePr>
            <a:graphicFrameLocks noChangeAspect="1"/>
          </p:cNvGraphicFramePr>
          <p:nvPr>
            <p:extLst/>
          </p:nvPr>
        </p:nvGraphicFramePr>
        <p:xfrm>
          <a:off x="622505" y="4052093"/>
          <a:ext cx="3651250" cy="887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527" name="Equation" r:id="rId5" imgW="1879600" imgH="457200" progId="Equation.3">
                  <p:embed/>
                </p:oleObj>
              </mc:Choice>
              <mc:Fallback>
                <p:oleObj name="Equation" r:id="rId5" imgW="1879600" imgH="457200" progId="Equation.3">
                  <p:embed/>
                  <p:pic>
                    <p:nvPicPr>
                      <p:cNvPr id="7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2505" y="4052093"/>
                        <a:ext cx="3651250" cy="887413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Straight Arrow Connector 7"/>
          <p:cNvCxnSpPr/>
          <p:nvPr/>
        </p:nvCxnSpPr>
        <p:spPr>
          <a:xfrm flipV="1">
            <a:off x="2895600" y="3147220"/>
            <a:ext cx="1278609" cy="81518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6258528" y="3147220"/>
            <a:ext cx="370872" cy="81518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988084" y="4052093"/>
            <a:ext cx="37779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can use any distribution we’d like</a:t>
            </a:r>
          </a:p>
          <a:p>
            <a:r>
              <a:rPr lang="en-US" dirty="0" smtClean="0"/>
              <a:t>This allows us to impart addition </a:t>
            </a:r>
            <a:r>
              <a:rPr lang="en-US" dirty="0" smtClean="0">
                <a:solidFill>
                  <a:srgbClr val="FF6600"/>
                </a:solidFill>
              </a:rPr>
              <a:t>bias</a:t>
            </a:r>
            <a:r>
              <a:rPr lang="en-US" dirty="0" smtClean="0"/>
              <a:t> into the model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905000" y="5715000"/>
            <a:ext cx="51087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Does this look like something we’ve seen before?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7811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Regularization </a:t>
            </a:r>
            <a:r>
              <a:rPr lang="en-US" dirty="0" err="1" smtClean="0"/>
              <a:t>vs</a:t>
            </a:r>
            <a:r>
              <a:rPr lang="en-US" dirty="0" smtClean="0"/>
              <a:t> prior</a:t>
            </a:r>
            <a:endParaRPr lang="en-US" dirty="0"/>
          </a:p>
        </p:txBody>
      </p:sp>
      <p:graphicFrame>
        <p:nvGraphicFramePr>
          <p:cNvPr id="5" name="Content Placeholder 3"/>
          <p:cNvGraphicFramePr>
            <a:graphicFrameLocks noChangeAspect="1"/>
          </p:cNvGraphicFramePr>
          <p:nvPr>
            <p:extLst/>
          </p:nvPr>
        </p:nvGraphicFramePr>
        <p:xfrm>
          <a:off x="1295400" y="2362200"/>
          <a:ext cx="5692775" cy="503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3550" name="Equation" r:id="rId4" imgW="2438400" imgH="215900" progId="Equation.3">
                  <p:embed/>
                </p:oleObj>
              </mc:Choice>
              <mc:Fallback>
                <p:oleObj name="Equation" r:id="rId4" imgW="2438400" imgH="215900" progId="Equation.3">
                  <p:embed/>
                  <p:pic>
                    <p:nvPicPr>
                      <p:cNvPr id="5" name="Content Placeholder 3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95400" y="2362200"/>
                        <a:ext cx="5692775" cy="5032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1600200" y="4800600"/>
          <a:ext cx="4995862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3551" name="Equation" r:id="rId6" imgW="2451100" imgH="457200" progId="Equation.3">
                  <p:embed/>
                </p:oleObj>
              </mc:Choice>
              <mc:Fallback>
                <p:oleObj name="Equation" r:id="rId6" imgW="2451100" imgH="4572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600200" y="4800600"/>
                        <a:ext cx="4995862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524000" y="4038600"/>
            <a:ext cx="33517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loss function based on the data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00200" y="3505200"/>
            <a:ext cx="31212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likelihood based on the data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568556" y="4038600"/>
            <a:ext cx="13175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0000FF"/>
                </a:solidFill>
              </a:rPr>
              <a:t>regularizer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914590" y="3505200"/>
            <a:ext cx="6814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prior</a:t>
            </a:r>
            <a:endParaRPr lang="en-US" sz="2000" dirty="0">
              <a:solidFill>
                <a:srgbClr val="0000FF"/>
              </a:solidFill>
            </a:endParaRPr>
          </a:p>
        </p:txBody>
      </p:sp>
      <p:cxnSp>
        <p:nvCxnSpPr>
          <p:cNvPr id="12" name="Straight Arrow Connector 11"/>
          <p:cNvCxnSpPr>
            <a:endCxn id="5" idx="2"/>
          </p:cNvCxnSpPr>
          <p:nvPr/>
        </p:nvCxnSpPr>
        <p:spPr>
          <a:xfrm flipV="1">
            <a:off x="3276600" y="2865438"/>
            <a:ext cx="865187" cy="63976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124200" y="4545072"/>
            <a:ext cx="533400" cy="40792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6019800" y="2865438"/>
            <a:ext cx="143668" cy="615065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5791200" y="4483227"/>
            <a:ext cx="327498" cy="46977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ight Brace 24"/>
          <p:cNvSpPr/>
          <p:nvPr/>
        </p:nvSpPr>
        <p:spPr>
          <a:xfrm>
            <a:off x="6886094" y="3505200"/>
            <a:ext cx="276706" cy="933510"/>
          </a:xfrm>
          <a:prstGeom prst="righ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823389" y="3714690"/>
            <a:ext cx="3958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fit 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28" name="Right Brace 27"/>
          <p:cNvSpPr/>
          <p:nvPr/>
        </p:nvSpPr>
        <p:spPr>
          <a:xfrm flipH="1">
            <a:off x="1295400" y="3505200"/>
            <a:ext cx="276706" cy="933510"/>
          </a:xfrm>
          <a:prstGeom prst="righ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7315200" y="3705255"/>
            <a:ext cx="13053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model bias</a:t>
            </a:r>
            <a:endParaRPr lang="en-US" sz="2000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9083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Prior for NB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ChangeAspect="1"/>
          </p:cNvGraphicFramePr>
          <p:nvPr>
            <p:extLst/>
          </p:nvPr>
        </p:nvGraphicFramePr>
        <p:xfrm>
          <a:off x="2057400" y="1660249"/>
          <a:ext cx="4495800" cy="3974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4588" name="Equation" r:id="rId4" imgW="2438400" imgH="215900" progId="Equation.3">
                  <p:embed/>
                </p:oleObj>
              </mc:Choice>
              <mc:Fallback>
                <p:oleObj name="Equation" r:id="rId4" imgW="2438400" imgH="215900" progId="Equation.3">
                  <p:embed/>
                  <p:pic>
                    <p:nvPicPr>
                      <p:cNvPr id="4" name="Content Placeholder 3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57400" y="1660249"/>
                        <a:ext cx="4495800" cy="3974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990600" y="2319412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Uniform prior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832490" y="2347786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Dirichlet</a:t>
            </a:r>
            <a:r>
              <a:rPr lang="en-US" dirty="0" smtClean="0"/>
              <a:t> prior</a:t>
            </a:r>
            <a:endParaRPr lang="en-US" dirty="0"/>
          </a:p>
        </p:txBody>
      </p:sp>
      <p:graphicFrame>
        <p:nvGraphicFramePr>
          <p:cNvPr id="10" name="Object 2"/>
          <p:cNvGraphicFramePr>
            <a:graphicFrameLocks noChangeAspect="1"/>
          </p:cNvGraphicFramePr>
          <p:nvPr>
            <p:extLst/>
          </p:nvPr>
        </p:nvGraphicFramePr>
        <p:xfrm>
          <a:off x="533400" y="5620794"/>
          <a:ext cx="2489200" cy="7800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4589" name="Equation" r:id="rId6" imgW="1371600" imgH="431800" progId="Equation.3">
                  <p:embed/>
                </p:oleObj>
              </mc:Choice>
              <mc:Fallback>
                <p:oleObj name="Equation" r:id="rId6" imgW="1371600" imgH="431800" progId="Equation.3">
                  <p:embed/>
                  <p:pic>
                    <p:nvPicPr>
                      <p:cNvPr id="1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" y="5620794"/>
                        <a:ext cx="2489200" cy="780006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" name="Straight Connector 11"/>
          <p:cNvCxnSpPr/>
          <p:nvPr/>
        </p:nvCxnSpPr>
        <p:spPr>
          <a:xfrm>
            <a:off x="3352800" y="2209800"/>
            <a:ext cx="0" cy="44196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38800" y="3057835"/>
            <a:ext cx="1558910" cy="131393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79747" y="3057835"/>
            <a:ext cx="1582698" cy="131393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33800" y="3057836"/>
            <a:ext cx="1548569" cy="131393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4075436" y="4520819"/>
            <a:ext cx="760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λ</a:t>
            </a:r>
            <a:r>
              <a:rPr lang="en-US" dirty="0" smtClean="0"/>
              <a:t>= 0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4835943" y="4736068"/>
            <a:ext cx="3774657" cy="0"/>
          </a:xfrm>
          <a:prstGeom prst="straightConnector1">
            <a:avLst/>
          </a:prstGeom>
          <a:ln>
            <a:solidFill>
              <a:srgbClr val="FF66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029200" y="4659868"/>
            <a:ext cx="1100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6600"/>
                </a:solidFill>
              </a:rPr>
              <a:t>increasing</a:t>
            </a:r>
            <a:endParaRPr lang="en-US" dirty="0">
              <a:solidFill>
                <a:srgbClr val="FF6600"/>
              </a:solidFill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76593" y="3029462"/>
            <a:ext cx="1548569" cy="1313938"/>
          </a:xfrm>
          <a:prstGeom prst="rect">
            <a:avLst/>
          </a:prstGeom>
        </p:spPr>
      </p:pic>
      <p:graphicFrame>
        <p:nvGraphicFramePr>
          <p:cNvPr id="17" name="Object 2"/>
          <p:cNvGraphicFramePr>
            <a:graphicFrameLocks noChangeAspect="1"/>
          </p:cNvGraphicFramePr>
          <p:nvPr>
            <p:extLst/>
          </p:nvPr>
        </p:nvGraphicFramePr>
        <p:xfrm>
          <a:off x="3513138" y="5573898"/>
          <a:ext cx="5554662" cy="779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4590" name="Equation" r:id="rId11" imgW="3060700" imgH="431800" progId="Equation.3">
                  <p:embed/>
                </p:oleObj>
              </mc:Choice>
              <mc:Fallback>
                <p:oleObj name="Equation" r:id="rId11" imgW="3060700" imgH="431800" progId="Equation.3">
                  <p:embed/>
                  <p:pic>
                    <p:nvPicPr>
                      <p:cNvPr id="17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13138" y="5573898"/>
                        <a:ext cx="5554662" cy="779462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41039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 probability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00200"/>
            <a:ext cx="8461248" cy="4495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rgbClr val="775F55"/>
                </a:solidFill>
              </a:rPr>
              <a:t>As we learn more information, we can update our probability distribution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rgbClr val="775F55"/>
                </a:solidFill>
              </a:rPr>
              <a:t/>
            </a:r>
            <a:br>
              <a:rPr lang="en-US" sz="2400" dirty="0" smtClean="0">
                <a:solidFill>
                  <a:srgbClr val="775F55"/>
                </a:solidFill>
              </a:rPr>
            </a:br>
            <a:r>
              <a:rPr lang="en-US" sz="2400" dirty="0" smtClean="0">
                <a:solidFill>
                  <a:srgbClr val="775F55"/>
                </a:solidFill>
              </a:rPr>
              <a:t>P(X|Y) models this (read “probability of X </a:t>
            </a:r>
            <a:r>
              <a:rPr lang="en-US" sz="2400" i="1" dirty="0" smtClean="0">
                <a:solidFill>
                  <a:srgbClr val="775F55"/>
                </a:solidFill>
              </a:rPr>
              <a:t>given</a:t>
            </a:r>
            <a:r>
              <a:rPr lang="en-US" sz="2400" dirty="0" smtClean="0">
                <a:solidFill>
                  <a:srgbClr val="775F55"/>
                </a:solidFill>
              </a:rPr>
              <a:t> Y”)</a:t>
            </a:r>
          </a:p>
          <a:p>
            <a:pPr lvl="1"/>
            <a:r>
              <a:rPr lang="en-US" sz="2000" dirty="0" smtClean="0">
                <a:solidFill>
                  <a:srgbClr val="775F55"/>
                </a:solidFill>
              </a:rPr>
              <a:t>What is the probability of a heads </a:t>
            </a:r>
            <a:r>
              <a:rPr lang="en-US" sz="2000" i="1" dirty="0" smtClean="0">
                <a:solidFill>
                  <a:srgbClr val="775F55"/>
                </a:solidFill>
              </a:rPr>
              <a:t>given</a:t>
            </a:r>
            <a:r>
              <a:rPr lang="en-US" sz="2000" dirty="0" smtClean="0">
                <a:solidFill>
                  <a:srgbClr val="775F55"/>
                </a:solidFill>
              </a:rPr>
              <a:t> that both sides of the coin are heads?</a:t>
            </a:r>
          </a:p>
          <a:p>
            <a:pPr lvl="1"/>
            <a:r>
              <a:rPr lang="en-US" sz="2000" dirty="0" smtClean="0">
                <a:solidFill>
                  <a:srgbClr val="775F55"/>
                </a:solidFill>
              </a:rPr>
              <a:t>What is the probability the document is about chicken, given that it contains the word “meat”?</a:t>
            </a:r>
          </a:p>
          <a:p>
            <a:pPr lvl="1"/>
            <a:r>
              <a:rPr lang="en-US" sz="2000" dirty="0" smtClean="0">
                <a:solidFill>
                  <a:srgbClr val="775F55"/>
                </a:solidFill>
              </a:rPr>
              <a:t>What is the probability of the word “fish” given that the sentence also contains the word “meat”?</a:t>
            </a:r>
            <a:endParaRPr lang="en-US" sz="2400" dirty="0" smtClean="0">
              <a:solidFill>
                <a:srgbClr val="775F55"/>
              </a:solidFill>
            </a:endParaRPr>
          </a:p>
          <a:p>
            <a:endParaRPr lang="en-US" sz="2400" dirty="0" smtClean="0">
              <a:solidFill>
                <a:srgbClr val="775F55"/>
              </a:solidFill>
            </a:endParaRPr>
          </a:p>
          <a:p>
            <a:pPr marL="0" indent="0">
              <a:buNone/>
            </a:pPr>
            <a:r>
              <a:rPr lang="en-US" sz="2400" i="1" dirty="0" smtClean="0">
                <a:solidFill>
                  <a:srgbClr val="775F55"/>
                </a:solidFill>
              </a:rPr>
              <a:t>Notice that it is still a distribution over the values of X</a:t>
            </a:r>
          </a:p>
          <a:p>
            <a:pPr lvl="1"/>
            <a:endParaRPr lang="en-US" sz="2000" dirty="0">
              <a:solidFill>
                <a:srgbClr val="775F55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Prior: another view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2133600" y="2014855"/>
          <a:ext cx="4049713" cy="922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5598" name="Equation" r:id="rId4" imgW="2120900" imgH="482600" progId="Equation.3">
                  <p:embed/>
                </p:oleObj>
              </mc:Choice>
              <mc:Fallback>
                <p:oleObj name="Equation" r:id="rId4" imgW="2120900" imgH="4826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33600" y="2014855"/>
                        <a:ext cx="4049713" cy="922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443250" y="4731603"/>
            <a:ext cx="67101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happens to our likelihood if, for one of the labels, we never saw a particular feature?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8" name="Object 2"/>
          <p:cNvGraphicFramePr>
            <a:graphicFrameLocks noChangeAspect="1"/>
          </p:cNvGraphicFramePr>
          <p:nvPr>
            <p:extLst/>
          </p:nvPr>
        </p:nvGraphicFramePr>
        <p:xfrm>
          <a:off x="3022600" y="3352800"/>
          <a:ext cx="2489200" cy="7800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5599" name="Equation" r:id="rId6" imgW="1371600" imgH="431800" progId="Equation.3">
                  <p:embed/>
                </p:oleObj>
              </mc:Choice>
              <mc:Fallback>
                <p:oleObj name="Equation" r:id="rId6" imgW="1371600" imgH="431800" progId="Equation.3">
                  <p:embed/>
                  <p:pic>
                    <p:nvPicPr>
                      <p:cNvPr id="8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22600" y="3352800"/>
                        <a:ext cx="2489200" cy="780006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2000539" y="3500735"/>
            <a:ext cx="7426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MLE: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352800" y="5927205"/>
            <a:ext cx="14766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Goes to 0!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556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Prior: another view</a:t>
            </a:r>
            <a:endParaRPr lang="en-US" dirty="0"/>
          </a:p>
        </p:txBody>
      </p:sp>
      <p:graphicFrame>
        <p:nvGraphicFramePr>
          <p:cNvPr id="8" name="Object 2"/>
          <p:cNvGraphicFramePr>
            <a:graphicFrameLocks noChangeAspect="1"/>
          </p:cNvGraphicFramePr>
          <p:nvPr>
            <p:extLst/>
          </p:nvPr>
        </p:nvGraphicFramePr>
        <p:xfrm>
          <a:off x="1604963" y="4468813"/>
          <a:ext cx="5554662" cy="779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6622" name="Equation" r:id="rId3" imgW="3060700" imgH="431800" progId="Equation.3">
                  <p:embed/>
                </p:oleObj>
              </mc:Choice>
              <mc:Fallback>
                <p:oleObj name="Equation" r:id="rId3" imgW="3060700" imgH="431800" progId="Equation.3">
                  <p:embed/>
                  <p:pic>
                    <p:nvPicPr>
                      <p:cNvPr id="8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4963" y="4468813"/>
                        <a:ext cx="5554662" cy="779462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2"/>
          <p:cNvGraphicFramePr>
            <a:graphicFrameLocks noChangeAspect="1"/>
          </p:cNvGraphicFramePr>
          <p:nvPr>
            <p:extLst/>
          </p:nvPr>
        </p:nvGraphicFramePr>
        <p:xfrm>
          <a:off x="2819400" y="2236807"/>
          <a:ext cx="2489200" cy="7800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6623" name="Equation" r:id="rId5" imgW="1371600" imgH="431800" progId="Equation.3">
                  <p:embed/>
                </p:oleObj>
              </mc:Choice>
              <mc:Fallback>
                <p:oleObj name="Equation" r:id="rId5" imgW="1371600" imgH="431800" progId="Equation.3">
                  <p:embed/>
                  <p:pic>
                    <p:nvPicPr>
                      <p:cNvPr id="16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19400" y="2236807"/>
                        <a:ext cx="2489200" cy="780006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Down Arrow 16"/>
          <p:cNvSpPr/>
          <p:nvPr/>
        </p:nvSpPr>
        <p:spPr>
          <a:xfrm>
            <a:off x="3962400" y="3352800"/>
            <a:ext cx="685800" cy="685800"/>
          </a:xfrm>
          <a:prstGeom prst="down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032325" y="5848290"/>
            <a:ext cx="28938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Adding a prior avoids this!</a:t>
            </a:r>
            <a:endParaRPr lang="en-US" sz="2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6893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Smoothing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457200" y="1705463"/>
            <a:ext cx="1143000" cy="2455863"/>
          </a:xfrm>
          <a:prstGeom prst="rect">
            <a:avLst/>
          </a:prstGeom>
          <a:solidFill>
            <a:srgbClr val="FFFF0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 rot="16200000">
            <a:off x="277232" y="2772110"/>
            <a:ext cx="15220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training data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57200" y="4372463"/>
            <a:ext cx="1143000" cy="95994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66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5279" y="5638800"/>
            <a:ext cx="3167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for each label, pretend like we’ve seen each feature value occur </a:t>
            </a:r>
            <a:r>
              <a:rPr lang="en-US" dirty="0" err="1" smtClean="0"/>
              <a:t>inλadditional</a:t>
            </a:r>
            <a:r>
              <a:rPr lang="en-US" dirty="0" smtClean="0"/>
              <a:t> examples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1066800" y="4953000"/>
            <a:ext cx="381000" cy="6858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Object 2"/>
          <p:cNvGraphicFramePr>
            <a:graphicFrameLocks noChangeAspect="1"/>
          </p:cNvGraphicFramePr>
          <p:nvPr>
            <p:extLst/>
          </p:nvPr>
        </p:nvGraphicFramePr>
        <p:xfrm>
          <a:off x="3581400" y="2236807"/>
          <a:ext cx="2489200" cy="7800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7646" name="Equation" r:id="rId3" imgW="1371600" imgH="431800" progId="Equation.3">
                  <p:embed/>
                </p:oleObj>
              </mc:Choice>
              <mc:Fallback>
                <p:oleObj name="Equation" r:id="rId3" imgW="1371600" imgH="431800" progId="Equation.3">
                  <p:embed/>
                  <p:pic>
                    <p:nvPicPr>
                      <p:cNvPr id="16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81400" y="2236807"/>
                        <a:ext cx="2489200" cy="780006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Down Arrow 16"/>
          <p:cNvSpPr/>
          <p:nvPr/>
        </p:nvSpPr>
        <p:spPr>
          <a:xfrm>
            <a:off x="4724400" y="3352800"/>
            <a:ext cx="685800" cy="685800"/>
          </a:xfrm>
          <a:prstGeom prst="down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505200" y="5562600"/>
            <a:ext cx="4953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Sometimes this is also called </a:t>
            </a:r>
            <a:r>
              <a:rPr lang="en-US" sz="2000" dirty="0" smtClean="0">
                <a:solidFill>
                  <a:srgbClr val="FF6600"/>
                </a:solidFill>
              </a:rPr>
              <a:t>smoothing </a:t>
            </a:r>
            <a:r>
              <a:rPr lang="en-US" sz="2000" dirty="0" smtClean="0">
                <a:solidFill>
                  <a:srgbClr val="0000FF"/>
                </a:solidFill>
              </a:rPr>
              <a:t>because it is seen as smoothing or interpolating between the MLE and some other distribution</a:t>
            </a:r>
            <a:endParaRPr lang="en-US" sz="2000" dirty="0">
              <a:solidFill>
                <a:srgbClr val="0000FF"/>
              </a:solidFill>
            </a:endParaRPr>
          </a:p>
        </p:txBody>
      </p:sp>
      <p:graphicFrame>
        <p:nvGraphicFramePr>
          <p:cNvPr id="14" name="Object 2"/>
          <p:cNvGraphicFramePr>
            <a:graphicFrameLocks noChangeAspect="1"/>
          </p:cNvGraphicFramePr>
          <p:nvPr>
            <p:extLst/>
          </p:nvPr>
        </p:nvGraphicFramePr>
        <p:xfrm>
          <a:off x="2632869" y="4372463"/>
          <a:ext cx="5554662" cy="779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7647" name="Equation" r:id="rId5" imgW="3060700" imgH="431800" progId="Equation.3">
                  <p:embed/>
                </p:oleObj>
              </mc:Choice>
              <mc:Fallback>
                <p:oleObj name="Equation" r:id="rId5" imgW="3060700" imgH="431800" progId="Equation.3">
                  <p:embed/>
                  <p:pic>
                    <p:nvPicPr>
                      <p:cNvPr id="14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32869" y="4372463"/>
                        <a:ext cx="5554662" cy="779462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0306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76200"/>
            <a:ext cx="81534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steps for probabilistic modeling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5281221" y="2514600"/>
            <a:ext cx="3461611" cy="41148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Which model do we use, i.e. how do we calculate p(</a:t>
            </a:r>
            <a:r>
              <a:rPr lang="en-US" i="1" dirty="0" smtClean="0"/>
              <a:t>feature, label</a:t>
            </a:r>
            <a:r>
              <a:rPr lang="en-US" dirty="0" smtClean="0"/>
              <a:t>)?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How do train the model, i.e. how to we we </a:t>
            </a:r>
            <a:r>
              <a:rPr lang="en-US" dirty="0" smtClean="0">
                <a:solidFill>
                  <a:srgbClr val="FF6600"/>
                </a:solidFill>
              </a:rPr>
              <a:t>estimate the probabilities</a:t>
            </a:r>
            <a:r>
              <a:rPr lang="en-US" dirty="0" smtClean="0"/>
              <a:t> for the model?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How do we deal with </a:t>
            </a:r>
            <a:r>
              <a:rPr lang="en-US" dirty="0" err="1" smtClean="0"/>
              <a:t>overfitting</a:t>
            </a:r>
            <a:r>
              <a:rPr lang="en-US" dirty="0" smtClean="0"/>
              <a:t>?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313464" y="1738595"/>
            <a:ext cx="30144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Probabilistic models</a:t>
            </a:r>
            <a:endParaRPr lang="en-US" sz="2800" dirty="0">
              <a:solidFill>
                <a:srgbClr val="0000FF"/>
              </a:solidFill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4572000" y="1738595"/>
            <a:ext cx="0" cy="511940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280387" y="2536521"/>
            <a:ext cx="393395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Step 1: pick a model</a:t>
            </a:r>
          </a:p>
          <a:p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Step 2: figure out how to estimate the probabilities for the model</a:t>
            </a:r>
          </a:p>
          <a:p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Step 3 (optional): deal with </a:t>
            </a:r>
            <a:r>
              <a:rPr lang="en-US" sz="2400" dirty="0" err="1" smtClean="0"/>
              <a:t>overfitting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76200" y="2362200"/>
            <a:ext cx="4343400" cy="838200"/>
          </a:xfrm>
          <a:prstGeom prst="rect">
            <a:avLst/>
          </a:prstGeom>
          <a:noFill/>
          <a:ln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792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Joint models </a:t>
            </a:r>
            <a:r>
              <a:rPr lang="en-US" dirty="0" err="1" smtClean="0"/>
              <a:t>vs</a:t>
            </a:r>
            <a:r>
              <a:rPr lang="en-US" dirty="0" smtClean="0"/>
              <a:t> conditional models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676400" y="2978295"/>
          <a:ext cx="2538412" cy="5269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670" name="Equation" r:id="rId3" imgW="1041400" imgH="215900" progId="Equation.3">
                  <p:embed/>
                </p:oleObj>
              </mc:Choice>
              <mc:Fallback>
                <p:oleObj name="Equation" r:id="rId3" imgW="1041400" imgH="2159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76400" y="2978295"/>
                        <a:ext cx="2538412" cy="5269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61817" y="1892719"/>
            <a:ext cx="71059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We’ve been trying to model the joint distribution (i.e. the data generating distribution):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799690" y="3810000"/>
            <a:ext cx="71059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However, if all we’re interested in is classification, why not directly model the conditional distribution:</a:t>
            </a:r>
            <a:endParaRPr lang="en-US" sz="20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662113" y="4654550"/>
          <a:ext cx="2600325" cy="527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671" name="Equation" r:id="rId5" imgW="1066800" imgH="215900" progId="Equation.3">
                  <p:embed/>
                </p:oleObj>
              </mc:Choice>
              <mc:Fallback>
                <p:oleObj name="Equation" r:id="rId5" imgW="1066800" imgH="2159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62113" y="4654550"/>
                        <a:ext cx="2600325" cy="527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89438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first try: linear</a:t>
            </a:r>
            <a:endParaRPr lang="en-US" dirty="0"/>
          </a:p>
        </p:txBody>
      </p:sp>
      <p:graphicFrame>
        <p:nvGraphicFramePr>
          <p:cNvPr id="80898" name="Object 2"/>
          <p:cNvGraphicFramePr>
            <a:graphicFrameLocks noChangeAspect="1"/>
          </p:cNvGraphicFramePr>
          <p:nvPr>
            <p:extLst/>
          </p:nvPr>
        </p:nvGraphicFramePr>
        <p:xfrm>
          <a:off x="1171575" y="1938338"/>
          <a:ext cx="6257925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680" name="Equation" r:id="rId4" imgW="2781300" imgH="215900" progId="Equation.3">
                  <p:embed/>
                </p:oleObj>
              </mc:Choice>
              <mc:Fallback>
                <p:oleObj name="Equation" r:id="rId4" imgW="2781300" imgH="215900" progId="Equation.3">
                  <p:embed/>
                  <p:pic>
                    <p:nvPicPr>
                      <p:cNvPr id="80898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71575" y="1938338"/>
                        <a:ext cx="6257925" cy="4857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38200" y="4038600"/>
            <a:ext cx="6499633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- Nothing constrains it to be a probability</a:t>
            </a:r>
          </a:p>
          <a:p>
            <a:r>
              <a:rPr lang="en-US" sz="2400" dirty="0" smtClean="0">
                <a:solidFill>
                  <a:srgbClr val="0000FF"/>
                </a:solidFill>
              </a:rPr>
              <a:t>- Could still have combination of features and weight that exceeds 1 or is below 0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57400" y="2743200"/>
            <a:ext cx="30213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Any problems with this?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1618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challenge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44290" y="2249710"/>
            <a:ext cx="3120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Linear model</a:t>
            </a:r>
            <a:endParaRPr lang="en-US" sz="2800" dirty="0">
              <a:solidFill>
                <a:srgbClr val="0000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97428" y="3338275"/>
            <a:ext cx="689429" cy="3035905"/>
          </a:xfrm>
          <a:prstGeom prst="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233713" y="2833405"/>
            <a:ext cx="108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+∞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33713" y="6374180"/>
            <a:ext cx="108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-∞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550783" y="3265705"/>
            <a:ext cx="689429" cy="3035905"/>
          </a:xfrm>
          <a:prstGeom prst="rect">
            <a:avLst/>
          </a:prstGeom>
          <a:solidFill>
            <a:srgbClr val="00800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708018" y="2772930"/>
            <a:ext cx="108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708018" y="6313705"/>
            <a:ext cx="108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776686" y="2201330"/>
            <a:ext cx="3120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probability</a:t>
            </a:r>
            <a:endParaRPr lang="en-US" sz="2800" dirty="0">
              <a:solidFill>
                <a:srgbClr val="0000FF"/>
              </a:solidFill>
            </a:endParaRPr>
          </a:p>
        </p:txBody>
      </p:sp>
      <p:graphicFrame>
        <p:nvGraphicFramePr>
          <p:cNvPr id="90115" name="Object 3"/>
          <p:cNvGraphicFramePr>
            <a:graphicFrameLocks noChangeAspect="1"/>
          </p:cNvGraphicFramePr>
          <p:nvPr>
            <p:extLst/>
          </p:nvPr>
        </p:nvGraphicFramePr>
        <p:xfrm>
          <a:off x="5594350" y="1662113"/>
          <a:ext cx="2400300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718" name="Equation" r:id="rId3" imgW="1066800" imgH="215900" progId="Equation.3">
                  <p:embed/>
                </p:oleObj>
              </mc:Choice>
              <mc:Fallback>
                <p:oleObj name="Equation" r:id="rId3" imgW="1066800" imgH="215900" progId="Equation.3">
                  <p:embed/>
                  <p:pic>
                    <p:nvPicPr>
                      <p:cNvPr id="90115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94350" y="1662113"/>
                        <a:ext cx="2400300" cy="4857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5594350" y="1638000"/>
            <a:ext cx="2505075" cy="495600"/>
          </a:xfrm>
          <a:prstGeom prst="rect">
            <a:avLst/>
          </a:prstGeom>
          <a:solidFill>
            <a:srgbClr val="FF0000">
              <a:alpha val="28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Arrow 2"/>
          <p:cNvSpPr/>
          <p:nvPr/>
        </p:nvSpPr>
        <p:spPr>
          <a:xfrm rot="10800000">
            <a:off x="3581400" y="4038600"/>
            <a:ext cx="990600" cy="1143000"/>
          </a:xfrm>
          <a:prstGeom prst="rightArrow">
            <a:avLst/>
          </a:prstGeom>
          <a:solidFill>
            <a:srgbClr val="FF660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489868" y="5253789"/>
            <a:ext cx="36061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like linear models, can we transform the probability into a function that ranges over all values? </a:t>
            </a:r>
            <a:endParaRPr lang="en-US" dirty="0"/>
          </a:p>
        </p:txBody>
      </p:sp>
      <p:graphicFrame>
        <p:nvGraphicFramePr>
          <p:cNvPr id="20" name="Object 2"/>
          <p:cNvGraphicFramePr>
            <a:graphicFrameLocks noChangeAspect="1"/>
          </p:cNvGraphicFramePr>
          <p:nvPr>
            <p:extLst/>
          </p:nvPr>
        </p:nvGraphicFramePr>
        <p:xfrm>
          <a:off x="458788" y="1662113"/>
          <a:ext cx="3629025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719" name="Equation" r:id="rId5" imgW="1612900" imgH="215900" progId="Equation.3">
                  <p:embed/>
                </p:oleObj>
              </mc:Choice>
              <mc:Fallback>
                <p:oleObj name="Equation" r:id="rId5" imgW="1612900" imgH="215900" progId="Equation.3">
                  <p:embed/>
                  <p:pic>
                    <p:nvPicPr>
                      <p:cNvPr id="2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8788" y="1662113"/>
                        <a:ext cx="3629025" cy="4857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44024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Odds ratio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25908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 smtClean="0"/>
              <a:t>Rather than predict the probability, we can predict the ratio of 1/0 (positive/negative)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Predict the </a:t>
            </a:r>
            <a:r>
              <a:rPr lang="en-US" sz="2400" b="1" dirty="0" smtClean="0"/>
              <a:t>odds</a:t>
            </a:r>
            <a:r>
              <a:rPr lang="en-US" sz="2400" dirty="0" smtClean="0"/>
              <a:t> that it is 1 (true): How much more likely is 1 than 0.</a:t>
            </a:r>
          </a:p>
          <a:p>
            <a:pPr marL="0" indent="0">
              <a:buNone/>
            </a:pPr>
            <a:endParaRPr lang="en-US" sz="24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FF0000"/>
                </a:solidFill>
              </a:rPr>
              <a:t>Does this help us?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86018" name="Object 4"/>
          <p:cNvGraphicFramePr>
            <a:graphicFrameLocks noChangeAspect="1"/>
          </p:cNvGraphicFramePr>
          <p:nvPr>
            <p:extLst/>
          </p:nvPr>
        </p:nvGraphicFramePr>
        <p:xfrm>
          <a:off x="922338" y="5146675"/>
          <a:ext cx="7653337" cy="788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1728" name="Equation" r:id="rId3" imgW="4178300" imgH="431800" progId="Equation.3">
                  <p:embed/>
                </p:oleObj>
              </mc:Choice>
              <mc:Fallback>
                <p:oleObj name="Equation" r:id="rId3" imgW="4178300" imgH="431800" progId="Equation.3">
                  <p:embed/>
                  <p:pic>
                    <p:nvPicPr>
                      <p:cNvPr id="86018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2338" y="5146675"/>
                        <a:ext cx="7653337" cy="7889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632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290" y="228600"/>
            <a:ext cx="8153400" cy="990600"/>
          </a:xfrm>
        </p:spPr>
        <p:txBody>
          <a:bodyPr/>
          <a:lstStyle/>
          <a:p>
            <a:r>
              <a:rPr lang="en-US" dirty="0" smtClean="0"/>
              <a:t>Odds ratio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44290" y="2249710"/>
            <a:ext cx="3120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Linear model</a:t>
            </a:r>
            <a:endParaRPr lang="en-US" sz="2800" dirty="0">
              <a:solidFill>
                <a:srgbClr val="0000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97428" y="3338275"/>
            <a:ext cx="689429" cy="3035905"/>
          </a:xfrm>
          <a:prstGeom prst="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233713" y="2833405"/>
            <a:ext cx="108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+∞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33713" y="6374180"/>
            <a:ext cx="108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-∞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550783" y="3265705"/>
            <a:ext cx="689429" cy="3035905"/>
          </a:xfrm>
          <a:prstGeom prst="rect">
            <a:avLst/>
          </a:prstGeom>
          <a:solidFill>
            <a:srgbClr val="00800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562878" y="2785025"/>
            <a:ext cx="10885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+∞</a:t>
            </a:r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708018" y="6313705"/>
            <a:ext cx="108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776686" y="2201330"/>
            <a:ext cx="3120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odds ratio</a:t>
            </a:r>
            <a:endParaRPr lang="en-US" sz="2800" dirty="0">
              <a:solidFill>
                <a:srgbClr val="0000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515961" y="3896714"/>
            <a:ext cx="3459238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Where is the dividing line between class 1 and class 0 being selected?</a:t>
            </a:r>
          </a:p>
        </p:txBody>
      </p:sp>
      <p:graphicFrame>
        <p:nvGraphicFramePr>
          <p:cNvPr id="91140" name="Object 4"/>
          <p:cNvGraphicFramePr>
            <a:graphicFrameLocks noChangeAspect="1"/>
          </p:cNvGraphicFramePr>
          <p:nvPr/>
        </p:nvGraphicFramePr>
        <p:xfrm>
          <a:off x="5681663" y="1543050"/>
          <a:ext cx="2327275" cy="719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2766" name="Equation" r:id="rId3" imgW="1270000" imgH="393700" progId="Equation.3">
                  <p:embed/>
                </p:oleObj>
              </mc:Choice>
              <mc:Fallback>
                <p:oleObj name="Equation" r:id="rId3" imgW="1270000" imgH="393700" progId="Equation.3">
                  <p:embed/>
                  <p:pic>
                    <p:nvPicPr>
                      <p:cNvPr id="9114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81663" y="1543050"/>
                        <a:ext cx="2327275" cy="7191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2"/>
          <p:cNvGraphicFramePr>
            <a:graphicFrameLocks noChangeAspect="1"/>
          </p:cNvGraphicFramePr>
          <p:nvPr>
            <p:extLst/>
          </p:nvPr>
        </p:nvGraphicFramePr>
        <p:xfrm>
          <a:off x="458788" y="1662113"/>
          <a:ext cx="3629025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2767" name="Equation" r:id="rId5" imgW="1612900" imgH="215900" progId="Equation.3">
                  <p:embed/>
                </p:oleObj>
              </mc:Choice>
              <mc:Fallback>
                <p:oleObj name="Equation" r:id="rId5" imgW="1612900" imgH="215900" progId="Equation.3">
                  <p:embed/>
                  <p:pic>
                    <p:nvPicPr>
                      <p:cNvPr id="14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8788" y="1662113"/>
                        <a:ext cx="3629025" cy="4857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53529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Odds ratio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733791" y="3039309"/>
            <a:ext cx="39718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Does this suggest another transformation?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138242" name="Object 4"/>
          <p:cNvGraphicFramePr>
            <a:graphicFrameLocks noChangeAspect="1"/>
          </p:cNvGraphicFramePr>
          <p:nvPr/>
        </p:nvGraphicFramePr>
        <p:xfrm>
          <a:off x="5681663" y="1543050"/>
          <a:ext cx="2327275" cy="719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3804" name="Equation" r:id="rId3" imgW="1270000" imgH="393700" progId="Equation.3">
                  <p:embed/>
                </p:oleObj>
              </mc:Choice>
              <mc:Fallback>
                <p:oleObj name="Equation" r:id="rId3" imgW="1270000" imgH="393700" progId="Equation.3">
                  <p:embed/>
                  <p:pic>
                    <p:nvPicPr>
                      <p:cNvPr id="138242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81663" y="1543050"/>
                        <a:ext cx="2327275" cy="7191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8243" name="Object 4"/>
          <p:cNvGraphicFramePr>
            <a:graphicFrameLocks noChangeAspect="1"/>
          </p:cNvGraphicFramePr>
          <p:nvPr/>
        </p:nvGraphicFramePr>
        <p:xfrm>
          <a:off x="800100" y="2067540"/>
          <a:ext cx="4421187" cy="325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3805" name="Equation" r:id="rId5" imgW="2413000" imgH="177800" progId="Equation.3">
                  <p:embed/>
                </p:oleObj>
              </mc:Choice>
              <mc:Fallback>
                <p:oleObj name="Equation" r:id="rId5" imgW="2413000" imgH="177800" progId="Equation.3">
                  <p:embed/>
                  <p:pic>
                    <p:nvPicPr>
                      <p:cNvPr id="138243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0100" y="2067540"/>
                        <a:ext cx="4421187" cy="3254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8244" name="Object 4"/>
          <p:cNvGraphicFramePr>
            <a:graphicFrameLocks noChangeAspect="1"/>
          </p:cNvGraphicFramePr>
          <p:nvPr/>
        </p:nvGraphicFramePr>
        <p:xfrm>
          <a:off x="800100" y="1579335"/>
          <a:ext cx="4117975" cy="325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3806" name="Equation" r:id="rId7" imgW="2247900" imgH="177800" progId="Equation.3">
                  <p:embed/>
                </p:oleObj>
              </mc:Choice>
              <mc:Fallback>
                <p:oleObj name="Equation" r:id="rId7" imgW="2247900" imgH="177800" progId="Equation.3">
                  <p:embed/>
                  <p:pic>
                    <p:nvPicPr>
                      <p:cNvPr id="138244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0100" y="1579335"/>
                        <a:ext cx="4117975" cy="3254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>
          <a:xfrm>
            <a:off x="1757666" y="3614587"/>
            <a:ext cx="5346095" cy="278190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1682822" y="6403752"/>
            <a:ext cx="4884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0    1     2    3    4    5    6     7     8    9   ….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757666" y="3626682"/>
            <a:ext cx="460806" cy="2760124"/>
          </a:xfrm>
          <a:prstGeom prst="rect">
            <a:avLst/>
          </a:prstGeom>
          <a:solidFill>
            <a:srgbClr val="FF000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336397" y="4765513"/>
            <a:ext cx="1346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odds ratio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220059" y="3621847"/>
            <a:ext cx="4883701" cy="2760124"/>
          </a:xfrm>
          <a:prstGeom prst="rect">
            <a:avLst/>
          </a:prstGeom>
          <a:solidFill>
            <a:srgbClr val="00800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rot="16200000" flipH="1">
            <a:off x="2081110" y="6257542"/>
            <a:ext cx="276312" cy="1588"/>
          </a:xfrm>
          <a:prstGeom prst="line">
            <a:avLst/>
          </a:prstGeom>
          <a:ln>
            <a:solidFill>
              <a:srgbClr val="0D0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16200000" flipH="1">
            <a:off x="2487505" y="6264802"/>
            <a:ext cx="276312" cy="1588"/>
          </a:xfrm>
          <a:prstGeom prst="line">
            <a:avLst/>
          </a:prstGeom>
          <a:ln>
            <a:solidFill>
              <a:srgbClr val="0D0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16200000" flipH="1">
            <a:off x="2877607" y="6250282"/>
            <a:ext cx="276312" cy="1588"/>
          </a:xfrm>
          <a:prstGeom prst="line">
            <a:avLst/>
          </a:prstGeom>
          <a:ln>
            <a:solidFill>
              <a:srgbClr val="0D0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16200000" flipH="1">
            <a:off x="3284002" y="6257542"/>
            <a:ext cx="276312" cy="1588"/>
          </a:xfrm>
          <a:prstGeom prst="line">
            <a:avLst/>
          </a:prstGeom>
          <a:ln>
            <a:solidFill>
              <a:srgbClr val="0D0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16200000" flipH="1">
            <a:off x="3653291" y="6257542"/>
            <a:ext cx="276312" cy="1588"/>
          </a:xfrm>
          <a:prstGeom prst="line">
            <a:avLst/>
          </a:prstGeom>
          <a:ln>
            <a:solidFill>
              <a:srgbClr val="0D0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16200000" flipH="1">
            <a:off x="4059686" y="6264802"/>
            <a:ext cx="276312" cy="1588"/>
          </a:xfrm>
          <a:prstGeom prst="line">
            <a:avLst/>
          </a:prstGeom>
          <a:ln>
            <a:solidFill>
              <a:srgbClr val="0D0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16200000" flipH="1">
            <a:off x="4059686" y="6243021"/>
            <a:ext cx="276312" cy="1588"/>
          </a:xfrm>
          <a:prstGeom prst="line">
            <a:avLst/>
          </a:prstGeom>
          <a:ln>
            <a:solidFill>
              <a:srgbClr val="0D0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rot="16200000" flipH="1">
            <a:off x="4466081" y="6250281"/>
            <a:ext cx="276312" cy="1588"/>
          </a:xfrm>
          <a:prstGeom prst="line">
            <a:avLst/>
          </a:prstGeom>
          <a:ln>
            <a:solidFill>
              <a:srgbClr val="0D0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16200000" flipH="1">
            <a:off x="4856183" y="6235761"/>
            <a:ext cx="276312" cy="1588"/>
          </a:xfrm>
          <a:prstGeom prst="line">
            <a:avLst/>
          </a:prstGeom>
          <a:ln>
            <a:solidFill>
              <a:srgbClr val="0D0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16200000" flipH="1">
            <a:off x="5262578" y="6243021"/>
            <a:ext cx="276312" cy="1588"/>
          </a:xfrm>
          <a:prstGeom prst="line">
            <a:avLst/>
          </a:prstGeom>
          <a:ln>
            <a:solidFill>
              <a:srgbClr val="0D0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rot="16200000" flipH="1">
            <a:off x="5631867" y="6243021"/>
            <a:ext cx="276312" cy="1588"/>
          </a:xfrm>
          <a:prstGeom prst="line">
            <a:avLst/>
          </a:prstGeom>
          <a:ln>
            <a:solidFill>
              <a:srgbClr val="0D0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rot="16200000" flipH="1">
            <a:off x="6038262" y="6250281"/>
            <a:ext cx="276312" cy="1588"/>
          </a:xfrm>
          <a:prstGeom prst="line">
            <a:avLst/>
          </a:prstGeom>
          <a:ln>
            <a:solidFill>
              <a:srgbClr val="0D0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2924175" y="1543050"/>
            <a:ext cx="1981805" cy="361722"/>
          </a:xfrm>
          <a:prstGeom prst="rect">
            <a:avLst/>
          </a:prstGeom>
          <a:solidFill>
            <a:srgbClr val="FF0000">
              <a:alpha val="38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824290" y="1543050"/>
            <a:ext cx="1862641" cy="361722"/>
          </a:xfrm>
          <a:prstGeom prst="rect">
            <a:avLst/>
          </a:prstGeom>
          <a:solidFill>
            <a:srgbClr val="008000">
              <a:alpha val="50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1682822" y="2392978"/>
            <a:ext cx="5616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We’re trying to find some transformation that transforms the odds ratio to a number that is -∞ to +∞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742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 probability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</p:nvPr>
        </p:nvGraphicFramePr>
        <p:xfrm>
          <a:off x="838200" y="1722438"/>
          <a:ext cx="2441575" cy="56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111" name="Equation" r:id="rId13" imgW="774700" imgH="177800" progId="Equation.3">
                  <p:embed/>
                </p:oleObj>
              </mc:Choice>
              <mc:Fallback>
                <p:oleObj name="Equation" r:id="rId13" imgW="774700" imgH="177800" progId="Equation.3">
                  <p:embed/>
                  <p:pic>
                    <p:nvPicPr>
                      <p:cNvPr id="0" name="Content Placeholder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200" y="1722438"/>
                        <a:ext cx="2441575" cy="5603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3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838200" y="2514600"/>
            <a:ext cx="4108450" cy="1155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4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236663" y="2722563"/>
            <a:ext cx="1639887" cy="911225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5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1965325" y="2693988"/>
            <a:ext cx="2368550" cy="88265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6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1602045" y="3032786"/>
            <a:ext cx="252222" cy="30982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 algn="l" eaLnBrk="0" hangingPunct="0">
              <a:lnSpc>
                <a:spcPct val="92000"/>
              </a:lnSpc>
            </a:pPr>
            <a:r>
              <a:rPr lang="en-US" dirty="0" smtClean="0">
                <a:solidFill>
                  <a:schemeClr val="tx2"/>
                </a:solidFill>
                <a:latin typeface="Century Schoolbook" charset="0"/>
              </a:rPr>
              <a:t>x</a:t>
            </a:r>
            <a:endParaRPr lang="en-US" dirty="0">
              <a:solidFill>
                <a:schemeClr val="tx2"/>
              </a:solidFill>
              <a:latin typeface="Century Schoolbook" charset="0"/>
            </a:endParaRPr>
          </a:p>
        </p:txBody>
      </p:sp>
      <p:sp>
        <p:nvSpPr>
          <p:cNvPr id="9" name="Rectangle 7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3232150" y="2989263"/>
            <a:ext cx="256480" cy="30982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 algn="l" eaLnBrk="0" hangingPunct="0">
              <a:lnSpc>
                <a:spcPct val="92000"/>
              </a:lnSpc>
            </a:pPr>
            <a:r>
              <a:rPr lang="en-US" dirty="0" smtClean="0">
                <a:solidFill>
                  <a:schemeClr val="tx2"/>
                </a:solidFill>
                <a:latin typeface="Century Schoolbook" charset="0"/>
              </a:rPr>
              <a:t>y</a:t>
            </a:r>
            <a:endParaRPr lang="en-US" dirty="0">
              <a:solidFill>
                <a:schemeClr val="tx2"/>
              </a:solidFill>
              <a:latin typeface="Century Schoolbook" charset="0"/>
            </a:endParaRPr>
          </a:p>
        </p:txBody>
      </p:sp>
      <p:sp>
        <p:nvSpPr>
          <p:cNvPr id="10" name="Rectangle 8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2073275" y="3017838"/>
            <a:ext cx="33338" cy="1873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Line 9"/>
          <p:cNvSpPr>
            <a:spLocks noChangeShapeType="1"/>
          </p:cNvSpPr>
          <p:nvPr>
            <p:custDataLst>
              <p:tags r:id="rId8"/>
            </p:custDataLst>
          </p:nvPr>
        </p:nvSpPr>
        <p:spPr bwMode="auto">
          <a:xfrm flipH="1">
            <a:off x="1939925" y="2876550"/>
            <a:ext cx="695325" cy="18891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Line 10"/>
          <p:cNvSpPr>
            <a:spLocks noChangeShapeType="1"/>
          </p:cNvSpPr>
          <p:nvPr>
            <p:custDataLst>
              <p:tags r:id="rId9"/>
            </p:custDataLst>
          </p:nvPr>
        </p:nvSpPr>
        <p:spPr bwMode="auto">
          <a:xfrm flipH="1">
            <a:off x="1973263" y="3008313"/>
            <a:ext cx="844550" cy="17938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Line 11"/>
          <p:cNvSpPr>
            <a:spLocks noChangeShapeType="1"/>
          </p:cNvSpPr>
          <p:nvPr>
            <p:custDataLst>
              <p:tags r:id="rId10"/>
            </p:custDataLst>
          </p:nvPr>
        </p:nvSpPr>
        <p:spPr bwMode="auto">
          <a:xfrm flipH="1">
            <a:off x="2073275" y="3130550"/>
            <a:ext cx="811213" cy="1968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Line 12"/>
          <p:cNvSpPr>
            <a:spLocks noChangeShapeType="1"/>
          </p:cNvSpPr>
          <p:nvPr>
            <p:custDataLst>
              <p:tags r:id="rId11"/>
            </p:custDataLst>
          </p:nvPr>
        </p:nvSpPr>
        <p:spPr bwMode="auto">
          <a:xfrm flipH="1">
            <a:off x="2238375" y="3300413"/>
            <a:ext cx="596900" cy="13017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236663" y="4419600"/>
            <a:ext cx="67037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In terms of prior and joint distributions, what is the conditional probability distribution?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290" y="228600"/>
            <a:ext cx="8153400" cy="990600"/>
          </a:xfrm>
        </p:spPr>
        <p:txBody>
          <a:bodyPr/>
          <a:lstStyle/>
          <a:p>
            <a:r>
              <a:rPr lang="en-US" dirty="0" smtClean="0"/>
              <a:t>Log odds (</a:t>
            </a:r>
            <a:r>
              <a:rPr lang="en-US" dirty="0" err="1" smtClean="0"/>
              <a:t>logit</a:t>
            </a:r>
            <a:r>
              <a:rPr lang="en-US" dirty="0" smtClean="0"/>
              <a:t> function)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44290" y="2249710"/>
            <a:ext cx="3120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Linear regression</a:t>
            </a:r>
            <a:endParaRPr lang="en-US" sz="2800" dirty="0">
              <a:solidFill>
                <a:srgbClr val="0000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97428" y="3338275"/>
            <a:ext cx="689429" cy="3035905"/>
          </a:xfrm>
          <a:prstGeom prst="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233713" y="2833405"/>
            <a:ext cx="108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+∞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33713" y="6374180"/>
            <a:ext cx="108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-∞</a:t>
            </a:r>
            <a:endParaRPr lang="en-US" dirty="0"/>
          </a:p>
        </p:txBody>
      </p:sp>
      <p:graphicFrame>
        <p:nvGraphicFramePr>
          <p:cNvPr id="90114" name="Object 2"/>
          <p:cNvGraphicFramePr>
            <a:graphicFrameLocks noChangeAspect="1"/>
          </p:cNvGraphicFramePr>
          <p:nvPr>
            <p:extLst/>
          </p:nvPr>
        </p:nvGraphicFramePr>
        <p:xfrm>
          <a:off x="458788" y="1662113"/>
          <a:ext cx="3629025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4814" name="Equation" r:id="rId3" imgW="1612900" imgH="215900" progId="Equation.3">
                  <p:embed/>
                </p:oleObj>
              </mc:Choice>
              <mc:Fallback>
                <p:oleObj name="Equation" r:id="rId3" imgW="1612900" imgH="215900" progId="Equation.3">
                  <p:embed/>
                  <p:pic>
                    <p:nvPicPr>
                      <p:cNvPr id="90114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8788" y="1662113"/>
                        <a:ext cx="3629025" cy="4857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6550783" y="3265705"/>
            <a:ext cx="689429" cy="3035905"/>
          </a:xfrm>
          <a:prstGeom prst="rect">
            <a:avLst/>
          </a:prstGeom>
          <a:solidFill>
            <a:srgbClr val="00800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562878" y="2785025"/>
            <a:ext cx="10885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+∞</a:t>
            </a:r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695923" y="6313705"/>
            <a:ext cx="108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-∞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776686" y="2201330"/>
            <a:ext cx="3120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odds ratio</a:t>
            </a:r>
            <a:endParaRPr lang="en-US" sz="2800" dirty="0">
              <a:solidFill>
                <a:srgbClr val="0000FF"/>
              </a:solidFill>
            </a:endParaRPr>
          </a:p>
        </p:txBody>
      </p:sp>
      <p:graphicFrame>
        <p:nvGraphicFramePr>
          <p:cNvPr id="91140" name="Object 4"/>
          <p:cNvGraphicFramePr>
            <a:graphicFrameLocks noChangeAspect="1"/>
          </p:cNvGraphicFramePr>
          <p:nvPr/>
        </p:nvGraphicFramePr>
        <p:xfrm>
          <a:off x="5497513" y="1543050"/>
          <a:ext cx="2697162" cy="719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4815" name="Equation" r:id="rId5" imgW="1473200" imgH="393700" progId="Equation.3">
                  <p:embed/>
                </p:oleObj>
              </mc:Choice>
              <mc:Fallback>
                <p:oleObj name="Equation" r:id="rId5" imgW="1473200" imgH="393700" progId="Equation.3">
                  <p:embed/>
                  <p:pic>
                    <p:nvPicPr>
                      <p:cNvPr id="9114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97513" y="1543050"/>
                        <a:ext cx="2697162" cy="7191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2473703" y="4267200"/>
            <a:ext cx="369486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How do we get the probability of an example?</a:t>
            </a:r>
          </a:p>
        </p:txBody>
      </p:sp>
    </p:spTree>
    <p:extLst>
      <p:ext uri="{BB962C8B-B14F-4D97-AF65-F5344CB8AC3E}">
        <p14:creationId xmlns:p14="http://schemas.microsoft.com/office/powerpoint/2010/main" val="833547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 odds (</a:t>
            </a:r>
            <a:r>
              <a:rPr lang="en-US" dirty="0" err="1" smtClean="0"/>
              <a:t>logit</a:t>
            </a:r>
            <a:r>
              <a:rPr lang="en-US" dirty="0" smtClean="0"/>
              <a:t> function)</a:t>
            </a:r>
            <a:endParaRPr lang="en-US" dirty="0"/>
          </a:p>
        </p:txBody>
      </p:sp>
      <p:graphicFrame>
        <p:nvGraphicFramePr>
          <p:cNvPr id="93186" name="Object 4"/>
          <p:cNvGraphicFramePr>
            <a:graphicFrameLocks noChangeAspect="1"/>
          </p:cNvGraphicFramePr>
          <p:nvPr>
            <p:extLst/>
          </p:nvPr>
        </p:nvGraphicFramePr>
        <p:xfrm>
          <a:off x="1400175" y="1716088"/>
          <a:ext cx="5861050" cy="790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5866" name="Equation" r:id="rId3" imgW="3200400" imgH="431800" progId="Equation.3">
                  <p:embed/>
                </p:oleObj>
              </mc:Choice>
              <mc:Fallback>
                <p:oleObj name="Equation" r:id="rId3" imgW="3200400" imgH="431800" progId="Equation.3">
                  <p:embed/>
                  <p:pic>
                    <p:nvPicPr>
                      <p:cNvPr id="93186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00175" y="1716088"/>
                        <a:ext cx="5861050" cy="7905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3187" name="Object 4"/>
          <p:cNvGraphicFramePr>
            <a:graphicFrameLocks noChangeAspect="1"/>
          </p:cNvGraphicFramePr>
          <p:nvPr>
            <p:extLst/>
          </p:nvPr>
        </p:nvGraphicFramePr>
        <p:xfrm>
          <a:off x="1836738" y="2949575"/>
          <a:ext cx="4257675" cy="790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5867" name="Equation" r:id="rId5" imgW="2324100" imgH="431800" progId="Equation.3">
                  <p:embed/>
                </p:oleObj>
              </mc:Choice>
              <mc:Fallback>
                <p:oleObj name="Equation" r:id="rId5" imgW="2324100" imgH="431800" progId="Equation.3">
                  <p:embed/>
                  <p:pic>
                    <p:nvPicPr>
                      <p:cNvPr id="93187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6738" y="2949575"/>
                        <a:ext cx="4257675" cy="7905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3188" name="Object 4"/>
          <p:cNvGraphicFramePr>
            <a:graphicFrameLocks noChangeAspect="1"/>
          </p:cNvGraphicFramePr>
          <p:nvPr>
            <p:extLst/>
          </p:nvPr>
        </p:nvGraphicFramePr>
        <p:xfrm>
          <a:off x="1365250" y="4133850"/>
          <a:ext cx="6256338" cy="442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5868" name="Equation" r:id="rId7" imgW="3416300" imgH="241300" progId="Equation.3">
                  <p:embed/>
                </p:oleObj>
              </mc:Choice>
              <mc:Fallback>
                <p:oleObj name="Equation" r:id="rId7" imgW="3416300" imgH="241300" progId="Equation.3">
                  <p:embed/>
                  <p:pic>
                    <p:nvPicPr>
                      <p:cNvPr id="93188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65250" y="4133850"/>
                        <a:ext cx="6256338" cy="4429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3189" name="Object 4"/>
          <p:cNvGraphicFramePr>
            <a:graphicFrameLocks noChangeAspect="1"/>
          </p:cNvGraphicFramePr>
          <p:nvPr>
            <p:extLst/>
          </p:nvPr>
        </p:nvGraphicFramePr>
        <p:xfrm>
          <a:off x="2244725" y="5581650"/>
          <a:ext cx="4511675" cy="722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5869" name="Equation" r:id="rId9" imgW="2463800" imgH="393700" progId="Equation.3">
                  <p:embed/>
                </p:oleObj>
              </mc:Choice>
              <mc:Fallback>
                <p:oleObj name="Equation" r:id="rId9" imgW="2463800" imgH="393700" progId="Equation.3">
                  <p:embed/>
                  <p:pic>
                    <p:nvPicPr>
                      <p:cNvPr id="93189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44725" y="5581650"/>
                        <a:ext cx="4511675" cy="7223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193143" y="4777619"/>
            <a:ext cx="223761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…</a:t>
            </a:r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7393692" y="5345708"/>
            <a:ext cx="13723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anyone recognize this?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3570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function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5250" y="3090333"/>
            <a:ext cx="3251200" cy="2159000"/>
          </a:xfrm>
          <a:prstGeom prst="rect">
            <a:avLst/>
          </a:prstGeom>
        </p:spPr>
      </p:pic>
      <p:graphicFrame>
        <p:nvGraphicFramePr>
          <p:cNvPr id="94210" name="Object 2"/>
          <p:cNvGraphicFramePr>
            <a:graphicFrameLocks noChangeAspect="1"/>
          </p:cNvGraphicFramePr>
          <p:nvPr>
            <p:extLst/>
          </p:nvPr>
        </p:nvGraphicFramePr>
        <p:xfrm>
          <a:off x="3178175" y="1889125"/>
          <a:ext cx="1882775" cy="722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6848" name="Equation" r:id="rId4" imgW="1028700" imgH="393700" progId="Equation.3">
                  <p:embed/>
                </p:oleObj>
              </mc:Choice>
              <mc:Fallback>
                <p:oleObj name="Equation" r:id="rId4" imgW="1028700" imgH="393700" progId="Equation.3">
                  <p:embed/>
                  <p:pic>
                    <p:nvPicPr>
                      <p:cNvPr id="9421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78175" y="1889125"/>
                        <a:ext cx="1882775" cy="7223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4263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71351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How would we classify examples once we had a trained model?</a:t>
            </a:r>
          </a:p>
          <a:p>
            <a:endParaRPr lang="en-US" dirty="0" smtClean="0">
              <a:solidFill>
                <a:srgbClr val="FF0000"/>
              </a:solidFill>
            </a:endParaRPr>
          </a:p>
          <a:p>
            <a:endParaRPr lang="en-US" dirty="0" smtClean="0">
              <a:solidFill>
                <a:srgbClr val="FF0000"/>
              </a:solidFill>
            </a:endParaRPr>
          </a:p>
          <a:p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/>
              <a:t>If the sum &gt; 0 then p(1)/p(0) &gt; 1, so positive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if the sum &lt; 0 then p(1)/p(0) &lt; 1, so negative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Still a </a:t>
            </a:r>
            <a:r>
              <a:rPr lang="en-US" i="1" dirty="0" smtClean="0"/>
              <a:t>linear</a:t>
            </a:r>
            <a:r>
              <a:rPr lang="en-US" dirty="0" smtClean="0"/>
              <a:t> classifier (decision boundary is a line)</a:t>
            </a:r>
            <a:endParaRPr lang="en-US" dirty="0"/>
          </a:p>
        </p:txBody>
      </p:sp>
      <p:graphicFrame>
        <p:nvGraphicFramePr>
          <p:cNvPr id="95235" name="Object 4"/>
          <p:cNvGraphicFramePr>
            <a:graphicFrameLocks noChangeAspect="1"/>
          </p:cNvGraphicFramePr>
          <p:nvPr>
            <p:extLst/>
          </p:nvPr>
        </p:nvGraphicFramePr>
        <p:xfrm>
          <a:off x="1508125" y="2732088"/>
          <a:ext cx="5861050" cy="790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7872" name="Equation" r:id="rId3" imgW="3200400" imgH="431800" progId="Equation.3">
                  <p:embed/>
                </p:oleObj>
              </mc:Choice>
              <mc:Fallback>
                <p:oleObj name="Equation" r:id="rId3" imgW="3200400" imgH="431800" progId="Equation.3">
                  <p:embed/>
                  <p:pic>
                    <p:nvPicPr>
                      <p:cNvPr id="9523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08125" y="2732088"/>
                        <a:ext cx="5861050" cy="7905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3020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Training logistic regression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How should we learn the parameters for logistic regression (i.e. the </a:t>
            </a:r>
            <a:r>
              <a:rPr lang="en-US" dirty="0" err="1" smtClean="0">
                <a:solidFill>
                  <a:srgbClr val="FF0000"/>
                </a:solidFill>
              </a:rPr>
              <a:t>w’s</a:t>
            </a:r>
            <a:r>
              <a:rPr lang="en-US" dirty="0" smtClean="0">
                <a:solidFill>
                  <a:srgbClr val="FF0000"/>
                </a:solidFill>
              </a:rPr>
              <a:t>)?</a:t>
            </a:r>
          </a:p>
          <a:p>
            <a:endParaRPr lang="en-US" dirty="0" smtClean="0"/>
          </a:p>
          <a:p>
            <a:pPr lvl="1"/>
            <a:endParaRPr lang="en-US" dirty="0" smtClean="0">
              <a:solidFill>
                <a:srgbClr val="FF0000"/>
              </a:solidFill>
            </a:endParaRPr>
          </a:p>
        </p:txBody>
      </p:sp>
      <p:graphicFrame>
        <p:nvGraphicFramePr>
          <p:cNvPr id="141314" name="Object 4"/>
          <p:cNvGraphicFramePr>
            <a:graphicFrameLocks noChangeAspect="1"/>
          </p:cNvGraphicFramePr>
          <p:nvPr>
            <p:extLst/>
          </p:nvPr>
        </p:nvGraphicFramePr>
        <p:xfrm>
          <a:off x="1774825" y="2982913"/>
          <a:ext cx="5859463" cy="790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10" name="Equation" r:id="rId3" imgW="3200400" imgH="431800" progId="Equation.3">
                  <p:embed/>
                </p:oleObj>
              </mc:Choice>
              <mc:Fallback>
                <p:oleObj name="Equation" r:id="rId3" imgW="3200400" imgH="431800" progId="Equation.3">
                  <p:embed/>
                  <p:pic>
                    <p:nvPicPr>
                      <p:cNvPr id="141314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74825" y="2982913"/>
                        <a:ext cx="5859463" cy="7905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3651" name="Object 3"/>
          <p:cNvGraphicFramePr>
            <a:graphicFrameLocks noChangeAspect="1"/>
          </p:cNvGraphicFramePr>
          <p:nvPr>
            <p:extLst/>
          </p:nvPr>
        </p:nvGraphicFramePr>
        <p:xfrm>
          <a:off x="2163763" y="4724400"/>
          <a:ext cx="4465637" cy="722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11" name="Equation" r:id="rId5" imgW="2438400" imgH="393700" progId="Equation.3">
                  <p:embed/>
                </p:oleObj>
              </mc:Choice>
              <mc:Fallback>
                <p:oleObj name="Equation" r:id="rId5" imgW="2438400" imgH="393700" progId="Equation.3">
                  <p:embed/>
                  <p:pic>
                    <p:nvPicPr>
                      <p:cNvPr id="283651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63763" y="4724400"/>
                        <a:ext cx="4465637" cy="7223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136571" y="4003524"/>
            <a:ext cx="2189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parameters</a:t>
            </a:r>
            <a:endParaRPr lang="en-US" dirty="0">
              <a:solidFill>
                <a:srgbClr val="0000FF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rot="5400000" flipH="1" flipV="1">
            <a:off x="4741334" y="3580191"/>
            <a:ext cx="495905" cy="35076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rot="16200000" flipH="1">
            <a:off x="4526859" y="4659901"/>
            <a:ext cx="767619" cy="19352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3608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MLE logistic regression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515600" y="2590800"/>
          <a:ext cx="3370263" cy="841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948" name="Equation" r:id="rId3" imgW="1841500" imgH="457200" progId="Equation.3">
                  <p:embed/>
                </p:oleObj>
              </mc:Choice>
              <mc:Fallback>
                <p:oleObj name="Equation" r:id="rId3" imgW="1841500" imgH="4572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5600" y="2590800"/>
                        <a:ext cx="3370263" cy="841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2241213" y="3584575"/>
          <a:ext cx="3649662" cy="841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949" name="Equation" r:id="rId5" imgW="1993900" imgH="457200" progId="Equation.3">
                  <p:embed/>
                </p:oleObj>
              </mc:Choice>
              <mc:Fallback>
                <p:oleObj name="Equation" r:id="rId5" imgW="1993900" imgH="457200" progId="Equation.3">
                  <p:embed/>
                  <p:pic>
                    <p:nvPicPr>
                      <p:cNvPr id="9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41213" y="3584575"/>
                        <a:ext cx="3649662" cy="841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2245975" y="4721225"/>
          <a:ext cx="3721100" cy="841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950" name="Equation" r:id="rId7" imgW="2032000" imgH="457200" progId="Equation.3">
                  <p:embed/>
                </p:oleObj>
              </mc:Choice>
              <mc:Fallback>
                <p:oleObj name="Equation" r:id="rId7" imgW="2032000" imgH="457200" progId="Equation.3">
                  <p:embed/>
                  <p:pic>
                    <p:nvPicPr>
                      <p:cNvPr id="1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45975" y="4721225"/>
                        <a:ext cx="3721100" cy="841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6248400" y="3821668"/>
            <a:ext cx="1957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6600"/>
                </a:solidFill>
              </a:rPr>
              <a:t>assume labels 1, -1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2400" y="1752600"/>
            <a:ext cx="83257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Find the parameters that maximize the likelihood (or log-likelihood) of the data: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19548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MLE </a:t>
            </a:r>
            <a:r>
              <a:rPr lang="en-US" dirty="0"/>
              <a:t>l</a:t>
            </a:r>
            <a:r>
              <a:rPr lang="en-US" dirty="0" smtClean="0"/>
              <a:t>ogistic regression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457200" y="1828800"/>
          <a:ext cx="5349875" cy="841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0986" name="Equation" r:id="rId3" imgW="2921000" imgH="457200" progId="Equation.3">
                  <p:embed/>
                </p:oleObj>
              </mc:Choice>
              <mc:Fallback>
                <p:oleObj name="Equation" r:id="rId3" imgW="2921000" imgH="4572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828800"/>
                        <a:ext cx="5349875" cy="841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04800" y="2814935"/>
            <a:ext cx="33459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6600"/>
                </a:solidFill>
              </a:rPr>
              <a:t>We want to maximize, i.e.</a:t>
            </a:r>
            <a:endParaRPr lang="en-US" sz="2400" dirty="0">
              <a:solidFill>
                <a:srgbClr val="FF6600"/>
              </a:solidFill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066800" y="3505200"/>
          <a:ext cx="5116513" cy="396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0987" name="Equation" r:id="rId5" imgW="2794000" imgH="215900" progId="Equation.3">
                  <p:embed/>
                </p:oleObj>
              </mc:Choice>
              <mc:Fallback>
                <p:oleObj name="Equation" r:id="rId5" imgW="2794000" imgH="215900" progId="Equation.3">
                  <p:embed/>
                  <p:pic>
                    <p:nvPicPr>
                      <p:cNvPr id="6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" y="3505200"/>
                        <a:ext cx="5116513" cy="3968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413000" y="4014788"/>
          <a:ext cx="4814888" cy="841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0988" name="Equation" r:id="rId7" imgW="2628900" imgH="457200" progId="Equation.3">
                  <p:embed/>
                </p:oleObj>
              </mc:Choice>
              <mc:Fallback>
                <p:oleObj name="Equation" r:id="rId7" imgW="2628900" imgH="457200" progId="Equation.3">
                  <p:embed/>
                  <p:pic>
                    <p:nvPicPr>
                      <p:cNvPr id="7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13000" y="4014788"/>
                        <a:ext cx="4814888" cy="841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2438400" y="4852988"/>
          <a:ext cx="4629150" cy="841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0989" name="Equation" r:id="rId9" imgW="2527300" imgH="457200" progId="Equation.3">
                  <p:embed/>
                </p:oleObj>
              </mc:Choice>
              <mc:Fallback>
                <p:oleObj name="Equation" r:id="rId9" imgW="2527300" imgH="457200" progId="Equation.3">
                  <p:embed/>
                  <p:pic>
                    <p:nvPicPr>
                      <p:cNvPr id="8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38400" y="4852988"/>
                        <a:ext cx="4629150" cy="841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447800" y="5967040"/>
            <a:ext cx="57363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Look familiar?  Hint: anybody read the book?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322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MLE logistic regression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3352800"/>
            <a:ext cx="7200900" cy="2819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4211" y="2941053"/>
            <a:ext cx="2608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Surrogate loss functions:</a:t>
            </a:r>
            <a:endParaRPr lang="en-US" sz="2000" dirty="0">
              <a:solidFill>
                <a:srgbClr val="0000FF"/>
              </a:solidFill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2488485"/>
              </p:ext>
            </p:extLst>
          </p:nvPr>
        </p:nvGraphicFramePr>
        <p:xfrm>
          <a:off x="914400" y="1614293"/>
          <a:ext cx="6934200" cy="1326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1969" name="Equation" r:id="rId4" imgW="2400300" imgH="457200" progId="Equation.3">
                  <p:embed/>
                </p:oleObj>
              </mc:Choice>
              <mc:Fallback>
                <p:oleObj name="Equation" r:id="rId4" imgW="2400300" imgH="457200" progId="Equation.3">
                  <p:embed/>
                  <p:pic>
                    <p:nvPicPr>
                      <p:cNvPr id="6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1614293"/>
                        <a:ext cx="6934200" cy="132676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1447800" y="4419600"/>
            <a:ext cx="6858000" cy="685800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174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regression: three views</a:t>
            </a:r>
            <a:endParaRPr lang="en-US" dirty="0"/>
          </a:p>
        </p:txBody>
      </p:sp>
      <p:graphicFrame>
        <p:nvGraphicFramePr>
          <p:cNvPr id="4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2413366"/>
              </p:ext>
            </p:extLst>
          </p:nvPr>
        </p:nvGraphicFramePr>
        <p:xfrm>
          <a:off x="76200" y="1681957"/>
          <a:ext cx="7201006" cy="8403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3023" name="Equation" r:id="rId3" imgW="3365500" imgH="393700" progId="Equation.3">
                  <p:embed/>
                </p:oleObj>
              </mc:Choice>
              <mc:Fallback>
                <p:oleObj name="Equation" r:id="rId3" imgW="3365500" imgH="393700" progId="Equation.3">
                  <p:embed/>
                  <p:pic>
                    <p:nvPicPr>
                      <p:cNvPr id="4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" y="1681957"/>
                        <a:ext cx="7201006" cy="84030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2591427"/>
              </p:ext>
            </p:extLst>
          </p:nvPr>
        </p:nvGraphicFramePr>
        <p:xfrm>
          <a:off x="76200" y="3352801"/>
          <a:ext cx="6910851" cy="936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3024" name="Equation" r:id="rId5" imgW="2628900" imgH="355600" progId="Equation.3">
                  <p:embed/>
                </p:oleObj>
              </mc:Choice>
              <mc:Fallback>
                <p:oleObj name="Equation" r:id="rId5" imgW="2628900" imgH="355600" progId="Equation.3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" y="3352801"/>
                        <a:ext cx="6910851" cy="93648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162800" y="1701998"/>
            <a:ext cx="21650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linear classifier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93818" y="3467101"/>
            <a:ext cx="21650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conditional model</a:t>
            </a:r>
          </a:p>
          <a:p>
            <a:r>
              <a:rPr lang="en-US" sz="2000" dirty="0" smtClean="0">
                <a:solidFill>
                  <a:srgbClr val="0000FF"/>
                </a:solidFill>
              </a:rPr>
              <a:t>logistic</a:t>
            </a:r>
            <a:endParaRPr lang="en-US" sz="2000" dirty="0">
              <a:solidFill>
                <a:srgbClr val="0000FF"/>
              </a:solidFill>
            </a:endParaRP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8593552"/>
              </p:ext>
            </p:extLst>
          </p:nvPr>
        </p:nvGraphicFramePr>
        <p:xfrm>
          <a:off x="164561" y="5054779"/>
          <a:ext cx="6388639" cy="1222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3025" name="Equation" r:id="rId7" imgW="2400300" imgH="457200" progId="Equation.3">
                  <p:embed/>
                </p:oleObj>
              </mc:Choice>
              <mc:Fallback>
                <p:oleObj name="Equation" r:id="rId7" imgW="2400300" imgH="457200" progId="Equation.3">
                  <p:embed/>
                  <p:pic>
                    <p:nvPicPr>
                      <p:cNvPr id="8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4561" y="5054779"/>
                        <a:ext cx="6388639" cy="1222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6553200" y="5334000"/>
            <a:ext cx="2403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linear model minimizing logistic loss</a:t>
            </a:r>
          </a:p>
        </p:txBody>
      </p:sp>
    </p:spTree>
    <p:extLst>
      <p:ext uri="{BB962C8B-B14F-4D97-AF65-F5344CB8AC3E}">
        <p14:creationId xmlns:p14="http://schemas.microsoft.com/office/powerpoint/2010/main" val="1762454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Overfitting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2362968"/>
              </p:ext>
            </p:extLst>
          </p:nvPr>
        </p:nvGraphicFramePr>
        <p:xfrm>
          <a:off x="152400" y="1455234"/>
          <a:ext cx="8761566" cy="167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4017" name="Equation" r:id="rId3" imgW="2400300" imgH="457200" progId="Equation.3">
                  <p:embed/>
                </p:oleObj>
              </mc:Choice>
              <mc:Fallback>
                <p:oleObj name="Equation" r:id="rId3" imgW="2400300" imgH="4572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" y="1455234"/>
                        <a:ext cx="8761566" cy="16764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922421" y="3124200"/>
            <a:ext cx="6926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If we minimize this loss function, in practice, the results aren’t great and we tend to </a:t>
            </a:r>
            <a:r>
              <a:rPr lang="en-US" sz="2400" dirty="0" err="1" smtClean="0"/>
              <a:t>overfit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3505200" y="5229545"/>
            <a:ext cx="12527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Solution?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594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 probability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</p:nvPr>
        </p:nvGraphicFramePr>
        <p:xfrm>
          <a:off x="838200" y="1600200"/>
          <a:ext cx="2441575" cy="804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5095" name="Equation" r:id="rId13" imgW="1193800" imgH="393700" progId="Equation.3">
                  <p:embed/>
                </p:oleObj>
              </mc:Choice>
              <mc:Fallback>
                <p:oleObj name="Equation" r:id="rId13" imgW="1193800" imgH="393700" progId="Equation.3">
                  <p:embed/>
                  <p:pic>
                    <p:nvPicPr>
                      <p:cNvPr id="0" name="Content Placeholder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200" y="1600200"/>
                        <a:ext cx="2441575" cy="8048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5105400" y="2286000"/>
            <a:ext cx="38862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 smtClean="0">
                <a:solidFill>
                  <a:srgbClr val="0000FF"/>
                </a:solidFill>
              </a:rPr>
              <a:t>Given that y has happened, in what proportion of those events does x also happen  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15" name="Rectangle 3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838200" y="2514600"/>
            <a:ext cx="4108450" cy="1155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Oval 4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236663" y="2722563"/>
            <a:ext cx="1639887" cy="911225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Oval 5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1965325" y="2693988"/>
            <a:ext cx="2368550" cy="88265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6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1602045" y="3032786"/>
            <a:ext cx="252222" cy="30982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 algn="l" eaLnBrk="0" hangingPunct="0">
              <a:lnSpc>
                <a:spcPct val="92000"/>
              </a:lnSpc>
            </a:pPr>
            <a:r>
              <a:rPr lang="en-US" dirty="0" smtClean="0">
                <a:solidFill>
                  <a:schemeClr val="tx2"/>
                </a:solidFill>
                <a:latin typeface="Century Schoolbook" charset="0"/>
              </a:rPr>
              <a:t>x</a:t>
            </a:r>
            <a:endParaRPr lang="en-US" dirty="0">
              <a:solidFill>
                <a:schemeClr val="tx2"/>
              </a:solidFill>
              <a:latin typeface="Century Schoolbook" charset="0"/>
            </a:endParaRPr>
          </a:p>
        </p:txBody>
      </p:sp>
      <p:sp>
        <p:nvSpPr>
          <p:cNvPr id="20" name="Rectangle 7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3232150" y="2989263"/>
            <a:ext cx="256480" cy="30982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 algn="l" eaLnBrk="0" hangingPunct="0">
              <a:lnSpc>
                <a:spcPct val="92000"/>
              </a:lnSpc>
            </a:pPr>
            <a:r>
              <a:rPr lang="en-US" dirty="0" smtClean="0">
                <a:solidFill>
                  <a:schemeClr val="tx2"/>
                </a:solidFill>
                <a:latin typeface="Century Schoolbook" charset="0"/>
              </a:rPr>
              <a:t>y</a:t>
            </a:r>
            <a:endParaRPr lang="en-US" dirty="0">
              <a:solidFill>
                <a:schemeClr val="tx2"/>
              </a:solidFill>
              <a:latin typeface="Century Schoolbook" charset="0"/>
            </a:endParaRPr>
          </a:p>
        </p:txBody>
      </p:sp>
      <p:sp>
        <p:nvSpPr>
          <p:cNvPr id="21" name="Rectangle 8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2073275" y="3017838"/>
            <a:ext cx="33338" cy="1873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Line 9"/>
          <p:cNvSpPr>
            <a:spLocks noChangeShapeType="1"/>
          </p:cNvSpPr>
          <p:nvPr>
            <p:custDataLst>
              <p:tags r:id="rId8"/>
            </p:custDataLst>
          </p:nvPr>
        </p:nvSpPr>
        <p:spPr bwMode="auto">
          <a:xfrm flipH="1">
            <a:off x="1939925" y="2876550"/>
            <a:ext cx="695325" cy="18891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Line 10"/>
          <p:cNvSpPr>
            <a:spLocks noChangeShapeType="1"/>
          </p:cNvSpPr>
          <p:nvPr>
            <p:custDataLst>
              <p:tags r:id="rId9"/>
            </p:custDataLst>
          </p:nvPr>
        </p:nvSpPr>
        <p:spPr bwMode="auto">
          <a:xfrm flipH="1">
            <a:off x="1973263" y="3008313"/>
            <a:ext cx="844550" cy="17938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Line 11"/>
          <p:cNvSpPr>
            <a:spLocks noChangeShapeType="1"/>
          </p:cNvSpPr>
          <p:nvPr>
            <p:custDataLst>
              <p:tags r:id="rId10"/>
            </p:custDataLst>
          </p:nvPr>
        </p:nvSpPr>
        <p:spPr bwMode="auto">
          <a:xfrm flipH="1">
            <a:off x="2073275" y="3130550"/>
            <a:ext cx="811213" cy="1968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Line 12"/>
          <p:cNvSpPr>
            <a:spLocks noChangeShapeType="1"/>
          </p:cNvSpPr>
          <p:nvPr>
            <p:custDataLst>
              <p:tags r:id="rId11"/>
            </p:custDataLst>
          </p:nvPr>
        </p:nvSpPr>
        <p:spPr bwMode="auto">
          <a:xfrm flipH="1">
            <a:off x="2238375" y="3300413"/>
            <a:ext cx="596900" cy="13017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Regularization/prior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609600" y="2057400"/>
          <a:ext cx="7861252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5054" name="Equation" r:id="rId3" imgW="3644900" imgH="457200" progId="Equation.3">
                  <p:embed/>
                </p:oleObj>
              </mc:Choice>
              <mc:Fallback>
                <p:oleObj name="Equation" r:id="rId3" imgW="3644900" imgH="4572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" y="2057400"/>
                        <a:ext cx="7861252" cy="99060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810000" y="3634770"/>
            <a:ext cx="4837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6600"/>
                </a:solidFill>
              </a:rPr>
              <a:t>or</a:t>
            </a:r>
            <a:endParaRPr lang="en-US" sz="2800" dirty="0">
              <a:solidFill>
                <a:srgbClr val="FF6600"/>
              </a:solidFill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955675" y="4760913"/>
          <a:ext cx="7292975" cy="1030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5055" name="Equation" r:id="rId5" imgW="3251200" imgH="457200" progId="Equation.3">
                  <p:embed/>
                </p:oleObj>
              </mc:Choice>
              <mc:Fallback>
                <p:oleObj name="Equation" r:id="rId5" imgW="3251200" imgH="457200" progId="Equation.3">
                  <p:embed/>
                  <p:pic>
                    <p:nvPicPr>
                      <p:cNvPr id="7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55675" y="4760913"/>
                        <a:ext cx="7292975" cy="1030287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007344" y="6212822"/>
            <a:ext cx="4339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What are some of the </a:t>
            </a:r>
            <a:r>
              <a:rPr lang="en-US" dirty="0" err="1" smtClean="0">
                <a:solidFill>
                  <a:srgbClr val="FF0000"/>
                </a:solidFill>
              </a:rPr>
              <a:t>regularizers</a:t>
            </a:r>
            <a:r>
              <a:rPr lang="en-US" dirty="0" smtClean="0">
                <a:solidFill>
                  <a:srgbClr val="FF0000"/>
                </a:solidFill>
              </a:rPr>
              <a:t> we know?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9892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Regularization/prior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295400" y="2286000"/>
          <a:ext cx="621665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6064" name="Equation" r:id="rId3" imgW="2882900" imgH="457200" progId="Equation.3">
                  <p:embed/>
                </p:oleObj>
              </mc:Choice>
              <mc:Fallback>
                <p:oleObj name="Equation" r:id="rId3" imgW="2882900" imgH="4572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2286000"/>
                        <a:ext cx="6216650" cy="99060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4831" y="1720474"/>
            <a:ext cx="2337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L2 regularization:</a:t>
            </a:r>
            <a:endParaRPr lang="en-US" sz="2400" dirty="0">
              <a:solidFill>
                <a:srgbClr val="0000FF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357231" y="4038600"/>
            <a:ext cx="7491369" cy="2601357"/>
            <a:chOff x="357231" y="4038600"/>
            <a:chExt cx="7491369" cy="2601357"/>
          </a:xfrm>
        </p:grpSpPr>
        <p:sp>
          <p:nvSpPr>
            <p:cNvPr id="6" name="TextBox 5"/>
            <p:cNvSpPr txBox="1"/>
            <p:nvPr/>
          </p:nvSpPr>
          <p:spPr>
            <a:xfrm>
              <a:off x="357231" y="4038600"/>
              <a:ext cx="205221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rgbClr val="0000FF"/>
                  </a:solidFill>
                </a:rPr>
                <a:t>Gaussian prior:</a:t>
              </a:r>
              <a:endParaRPr lang="en-US" sz="2400" dirty="0">
                <a:solidFill>
                  <a:srgbClr val="0000FF"/>
                </a:solidFill>
              </a:endParaRP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10000" y="4117938"/>
              <a:ext cx="4038600" cy="2522019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2133600" y="5161422"/>
              <a:ext cx="12229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p(</a:t>
              </a:r>
              <a:r>
                <a:rPr lang="en-US" sz="2400" dirty="0" err="1" smtClean="0"/>
                <a:t>w,b</a:t>
              </a:r>
              <a:r>
                <a:rPr lang="en-US" sz="2400" dirty="0" smtClean="0"/>
                <a:t>) ~  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7760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Regularization/prior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295400" y="2286000"/>
          <a:ext cx="621665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7116" name="Equation" r:id="rId3" imgW="2882900" imgH="457200" progId="Equation.3">
                  <p:embed/>
                </p:oleObj>
              </mc:Choice>
              <mc:Fallback>
                <p:oleObj name="Equation" r:id="rId3" imgW="2882900" imgH="4572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2286000"/>
                        <a:ext cx="6216650" cy="99060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4831" y="1720474"/>
            <a:ext cx="2337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L2 regularization: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7231" y="4038600"/>
            <a:ext cx="20522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Gaussian prior: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1295400" y="4648200"/>
          <a:ext cx="6627812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7117" name="Equation" r:id="rId5" imgW="3073400" imgH="457200" progId="Equation.3">
                  <p:embed/>
                </p:oleObj>
              </mc:Choice>
              <mc:Fallback>
                <p:oleObj name="Equation" r:id="rId5" imgW="3073400" imgH="457200" progId="Equation.3">
                  <p:embed/>
                  <p:pic>
                    <p:nvPicPr>
                      <p:cNvPr id="1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4648200"/>
                        <a:ext cx="6627812" cy="99060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6716712" y="5791200"/>
          <a:ext cx="1206500" cy="85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7118" name="Equation" r:id="rId7" imgW="558800" imgH="393700" progId="Equation.3">
                  <p:embed/>
                </p:oleObj>
              </mc:Choice>
              <mc:Fallback>
                <p:oleObj name="Equation" r:id="rId7" imgW="558800" imgH="393700" progId="Equation.3">
                  <p:embed/>
                  <p:pic>
                    <p:nvPicPr>
                      <p:cNvPr id="11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16712" y="5791200"/>
                        <a:ext cx="1206500" cy="852487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657600" y="6103585"/>
            <a:ext cx="2575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Does </a:t>
            </a:r>
            <a:r>
              <a:rPr lang="en-US" sz="2000" dirty="0" err="1" smtClean="0">
                <a:solidFill>
                  <a:srgbClr val="FF0000"/>
                </a:solidFill>
              </a:rPr>
              <a:t>theλmake</a:t>
            </a:r>
            <a:r>
              <a:rPr lang="en-US" sz="2000" dirty="0" smtClean="0">
                <a:solidFill>
                  <a:srgbClr val="FF0000"/>
                </a:solidFill>
              </a:rPr>
              <a:t> sense?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8934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Regularization/prior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295400" y="2286000"/>
          <a:ext cx="621665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40" name="Equation" r:id="rId4" imgW="2882900" imgH="457200" progId="Equation.3">
                  <p:embed/>
                </p:oleObj>
              </mc:Choice>
              <mc:Fallback>
                <p:oleObj name="Equation" r:id="rId4" imgW="2882900" imgH="4572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2286000"/>
                        <a:ext cx="6216650" cy="99060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4831" y="1720474"/>
            <a:ext cx="2337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L2 regularization: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7231" y="4038600"/>
            <a:ext cx="20522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Gaussian prior: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347772" y="4644597"/>
          <a:ext cx="5122424" cy="7656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41" name="Equation" r:id="rId6" imgW="3073400" imgH="457200" progId="Equation.3">
                  <p:embed/>
                </p:oleObj>
              </mc:Choice>
              <mc:Fallback>
                <p:oleObj name="Equation" r:id="rId6" imgW="3073400" imgH="457200" progId="Equation.3">
                  <p:embed/>
                  <p:pic>
                    <p:nvPicPr>
                      <p:cNvPr id="1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7772" y="4644597"/>
                        <a:ext cx="5122424" cy="765603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3975100" y="5545175"/>
          <a:ext cx="1206500" cy="85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42" name="Equation" r:id="rId8" imgW="558800" imgH="393700" progId="Equation.3">
                  <p:embed/>
                </p:oleObj>
              </mc:Choice>
              <mc:Fallback>
                <p:oleObj name="Equation" r:id="rId8" imgW="558800" imgH="393700" progId="Equation.3">
                  <p:embed/>
                  <p:pic>
                    <p:nvPicPr>
                      <p:cNvPr id="11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75100" y="5545175"/>
                        <a:ext cx="1206500" cy="852487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Picture 1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79243" y="4496391"/>
            <a:ext cx="3358910" cy="2097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253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Regularization/prior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349375" y="2286000"/>
          <a:ext cx="6107113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136" name="Equation" r:id="rId3" imgW="2832100" imgH="457200" progId="Equation.3">
                  <p:embed/>
                </p:oleObj>
              </mc:Choice>
              <mc:Fallback>
                <p:oleObj name="Equation" r:id="rId3" imgW="2832100" imgH="4572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49375" y="2286000"/>
                        <a:ext cx="6107113" cy="99060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4831" y="1720474"/>
            <a:ext cx="2337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L1 regularization:</a:t>
            </a:r>
            <a:endParaRPr lang="en-US" sz="2400" dirty="0">
              <a:solidFill>
                <a:srgbClr val="0000FF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357231" y="3810000"/>
            <a:ext cx="8634369" cy="2910726"/>
            <a:chOff x="357231" y="3810000"/>
            <a:chExt cx="8634369" cy="2910726"/>
          </a:xfrm>
        </p:grpSpPr>
        <p:sp>
          <p:nvSpPr>
            <p:cNvPr id="6" name="TextBox 5"/>
            <p:cNvSpPr txBox="1"/>
            <p:nvPr/>
          </p:nvSpPr>
          <p:spPr>
            <a:xfrm>
              <a:off x="357231" y="4038600"/>
              <a:ext cx="21190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>
                  <a:solidFill>
                    <a:srgbClr val="0000FF"/>
                  </a:solidFill>
                </a:rPr>
                <a:t>Laplacian</a:t>
              </a:r>
              <a:r>
                <a:rPr lang="en-US" sz="2400" dirty="0" smtClean="0">
                  <a:solidFill>
                    <a:srgbClr val="0000FF"/>
                  </a:solidFill>
                </a:rPr>
                <a:t> prior:</a:t>
              </a:r>
              <a:endParaRPr lang="en-US" sz="2400" dirty="0">
                <a:solidFill>
                  <a:srgbClr val="0000FF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133600" y="5161422"/>
              <a:ext cx="12229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p(</a:t>
              </a:r>
              <a:r>
                <a:rPr lang="en-US" sz="2400" dirty="0" err="1" smtClean="0"/>
                <a:t>w,b</a:t>
              </a:r>
              <a:r>
                <a:rPr lang="en-US" sz="2400" dirty="0" smtClean="0"/>
                <a:t>) ~  </a:t>
              </a:r>
              <a:endParaRPr lang="en-US" sz="2400" dirty="0"/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79800" y="3810000"/>
              <a:ext cx="5511800" cy="29107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46653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Regularization/prior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349375" y="2286000"/>
          <a:ext cx="6107113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188" name="Equation" r:id="rId3" imgW="2832100" imgH="457200" progId="Equation.3">
                  <p:embed/>
                </p:oleObj>
              </mc:Choice>
              <mc:Fallback>
                <p:oleObj name="Equation" r:id="rId3" imgW="2832100" imgH="4572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49375" y="2286000"/>
                        <a:ext cx="6107113" cy="99060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4831" y="1720474"/>
            <a:ext cx="2337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L1 regularization: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7231" y="4038600"/>
            <a:ext cx="2119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solidFill>
                  <a:srgbClr val="0000FF"/>
                </a:solidFill>
              </a:rPr>
              <a:t>Laplacian</a:t>
            </a:r>
            <a:r>
              <a:rPr lang="en-US" sz="2400" dirty="0" smtClean="0">
                <a:solidFill>
                  <a:srgbClr val="0000FF"/>
                </a:solidFill>
              </a:rPr>
              <a:t> prior: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1506538" y="4648200"/>
          <a:ext cx="6189662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189" name="Equation" r:id="rId5" imgW="2870200" imgH="457200" progId="Equation.3">
                  <p:embed/>
                </p:oleObj>
              </mc:Choice>
              <mc:Fallback>
                <p:oleObj name="Equation" r:id="rId5" imgW="2870200" imgH="457200" progId="Equation.3">
                  <p:embed/>
                  <p:pic>
                    <p:nvPicPr>
                      <p:cNvPr id="11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06538" y="4648200"/>
                        <a:ext cx="6189662" cy="99060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6716712" y="5791200"/>
          <a:ext cx="1206500" cy="85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190" name="Equation" r:id="rId7" imgW="558800" imgH="393700" progId="Equation.3">
                  <p:embed/>
                </p:oleObj>
              </mc:Choice>
              <mc:Fallback>
                <p:oleObj name="Equation" r:id="rId7" imgW="558800" imgH="393700" progId="Equation.3">
                  <p:embed/>
                  <p:pic>
                    <p:nvPicPr>
                      <p:cNvPr id="12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16712" y="5791200"/>
                        <a:ext cx="1206500" cy="852487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39803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L1 vs. L2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3048000"/>
            <a:ext cx="4328808" cy="2286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91223" y="1752600"/>
            <a:ext cx="27149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L1 = </a:t>
            </a:r>
            <a:r>
              <a:rPr lang="en-US" sz="2400" dirty="0" err="1" smtClean="0"/>
              <a:t>Laplacian</a:t>
            </a:r>
            <a:r>
              <a:rPr lang="en-US" sz="2400" dirty="0" smtClean="0"/>
              <a:t> prior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5638800" y="1752600"/>
            <a:ext cx="26480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L2 = Gaussian prior</a:t>
            </a: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0" y="2926122"/>
            <a:ext cx="3733800" cy="2331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718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905000" y="2895600"/>
            <a:ext cx="5483352" cy="8382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Why is it called logistic regression?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486400" y="3124200"/>
            <a:ext cx="1524000" cy="381000"/>
          </a:xfrm>
          <a:prstGeom prst="rect">
            <a:avLst/>
          </a:prstGeom>
          <a:solidFill>
            <a:srgbClr val="FF6600">
              <a:alpha val="32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470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76200"/>
            <a:ext cx="81534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digression: </a:t>
            </a:r>
            <a:br>
              <a:rPr lang="en-US" dirty="0" smtClean="0"/>
            </a:br>
            <a:r>
              <a:rPr lang="en-US" dirty="0" smtClean="0"/>
              <a:t>regression vs. classification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04800" y="2438400"/>
            <a:ext cx="1268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Raw data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38200" y="3124200"/>
            <a:ext cx="6096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838200" y="3733800"/>
            <a:ext cx="6096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838200" y="4343400"/>
            <a:ext cx="6096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838200" y="4953000"/>
            <a:ext cx="6096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838200" y="5562600"/>
            <a:ext cx="6096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600200" y="2438400"/>
            <a:ext cx="8122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Label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1837044" y="3135868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837044" y="3733800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837044" y="4343400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837044" y="4964668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828800" y="5562600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6" name="Right Arrow 15"/>
          <p:cNvSpPr/>
          <p:nvPr/>
        </p:nvSpPr>
        <p:spPr bwMode="auto">
          <a:xfrm>
            <a:off x="2667000" y="3810000"/>
            <a:ext cx="533400" cy="762000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438400" y="4724400"/>
            <a:ext cx="11242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extract</a:t>
            </a:r>
          </a:p>
          <a:p>
            <a:r>
              <a:rPr lang="en-US" sz="2000" dirty="0" smtClean="0"/>
              <a:t>features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3810000" y="2918936"/>
            <a:ext cx="1527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BAB932"/>
                </a:solidFill>
              </a:rPr>
              <a:t>f</a:t>
            </a:r>
            <a:r>
              <a:rPr lang="en-US" baseline="-25000" dirty="0" smtClean="0">
                <a:solidFill>
                  <a:srgbClr val="BAB932"/>
                </a:solidFill>
              </a:rPr>
              <a:t>1</a:t>
            </a:r>
            <a:r>
              <a:rPr lang="en-US" dirty="0" smtClean="0">
                <a:solidFill>
                  <a:srgbClr val="BAB932"/>
                </a:solidFill>
              </a:rPr>
              <a:t>, f</a:t>
            </a:r>
            <a:r>
              <a:rPr lang="en-US" baseline="-25000" dirty="0" smtClean="0">
                <a:solidFill>
                  <a:srgbClr val="BAB932"/>
                </a:solidFill>
              </a:rPr>
              <a:t>2</a:t>
            </a:r>
            <a:r>
              <a:rPr lang="en-US" dirty="0" smtClean="0">
                <a:solidFill>
                  <a:srgbClr val="BAB932"/>
                </a:solidFill>
              </a:rPr>
              <a:t>, f</a:t>
            </a:r>
            <a:r>
              <a:rPr lang="en-US" baseline="-25000" dirty="0" smtClean="0">
                <a:solidFill>
                  <a:srgbClr val="BAB932"/>
                </a:solidFill>
              </a:rPr>
              <a:t>3</a:t>
            </a:r>
            <a:r>
              <a:rPr lang="en-US" dirty="0" smtClean="0">
                <a:solidFill>
                  <a:srgbClr val="BAB932"/>
                </a:solidFill>
              </a:rPr>
              <a:t>, …, f</a:t>
            </a:r>
            <a:r>
              <a:rPr lang="en-US" baseline="-25000" dirty="0" smtClean="0">
                <a:solidFill>
                  <a:srgbClr val="BAB932"/>
                </a:solidFill>
              </a:rPr>
              <a:t>n</a:t>
            </a:r>
            <a:endParaRPr lang="en-US" baseline="-25000" dirty="0">
              <a:solidFill>
                <a:srgbClr val="BAB932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810000" y="3452336"/>
            <a:ext cx="1527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BAB932"/>
                </a:solidFill>
              </a:rPr>
              <a:t>f</a:t>
            </a:r>
            <a:r>
              <a:rPr lang="en-US" baseline="-25000" dirty="0" smtClean="0">
                <a:solidFill>
                  <a:srgbClr val="BAB932"/>
                </a:solidFill>
              </a:rPr>
              <a:t>1</a:t>
            </a:r>
            <a:r>
              <a:rPr lang="en-US" dirty="0" smtClean="0">
                <a:solidFill>
                  <a:srgbClr val="BAB932"/>
                </a:solidFill>
              </a:rPr>
              <a:t>, f</a:t>
            </a:r>
            <a:r>
              <a:rPr lang="en-US" baseline="-25000" dirty="0" smtClean="0">
                <a:solidFill>
                  <a:srgbClr val="BAB932"/>
                </a:solidFill>
              </a:rPr>
              <a:t>2</a:t>
            </a:r>
            <a:r>
              <a:rPr lang="en-US" dirty="0" smtClean="0">
                <a:solidFill>
                  <a:srgbClr val="BAB932"/>
                </a:solidFill>
              </a:rPr>
              <a:t>, f</a:t>
            </a:r>
            <a:r>
              <a:rPr lang="en-US" baseline="-25000" dirty="0" smtClean="0">
                <a:solidFill>
                  <a:srgbClr val="BAB932"/>
                </a:solidFill>
              </a:rPr>
              <a:t>3</a:t>
            </a:r>
            <a:r>
              <a:rPr lang="en-US" dirty="0" smtClean="0">
                <a:solidFill>
                  <a:srgbClr val="BAB932"/>
                </a:solidFill>
              </a:rPr>
              <a:t>, …, f</a:t>
            </a:r>
            <a:r>
              <a:rPr lang="en-US" baseline="-25000" dirty="0" smtClean="0">
                <a:solidFill>
                  <a:srgbClr val="BAB932"/>
                </a:solidFill>
              </a:rPr>
              <a:t>n</a:t>
            </a:r>
            <a:endParaRPr lang="en-US" baseline="-25000" dirty="0">
              <a:solidFill>
                <a:srgbClr val="BAB932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810000" y="3985736"/>
            <a:ext cx="1527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BAB932"/>
                </a:solidFill>
              </a:rPr>
              <a:t>f</a:t>
            </a:r>
            <a:r>
              <a:rPr lang="en-US" baseline="-25000" dirty="0" smtClean="0">
                <a:solidFill>
                  <a:srgbClr val="BAB932"/>
                </a:solidFill>
              </a:rPr>
              <a:t>1</a:t>
            </a:r>
            <a:r>
              <a:rPr lang="en-US" dirty="0" smtClean="0">
                <a:solidFill>
                  <a:srgbClr val="BAB932"/>
                </a:solidFill>
              </a:rPr>
              <a:t>, f</a:t>
            </a:r>
            <a:r>
              <a:rPr lang="en-US" baseline="-25000" dirty="0" smtClean="0">
                <a:solidFill>
                  <a:srgbClr val="BAB932"/>
                </a:solidFill>
              </a:rPr>
              <a:t>2</a:t>
            </a:r>
            <a:r>
              <a:rPr lang="en-US" dirty="0" smtClean="0">
                <a:solidFill>
                  <a:srgbClr val="BAB932"/>
                </a:solidFill>
              </a:rPr>
              <a:t>, f</a:t>
            </a:r>
            <a:r>
              <a:rPr lang="en-US" baseline="-25000" dirty="0" smtClean="0">
                <a:solidFill>
                  <a:srgbClr val="BAB932"/>
                </a:solidFill>
              </a:rPr>
              <a:t>3</a:t>
            </a:r>
            <a:r>
              <a:rPr lang="en-US" dirty="0" smtClean="0">
                <a:solidFill>
                  <a:srgbClr val="BAB932"/>
                </a:solidFill>
              </a:rPr>
              <a:t>, …, f</a:t>
            </a:r>
            <a:r>
              <a:rPr lang="en-US" baseline="-25000" dirty="0" smtClean="0">
                <a:solidFill>
                  <a:srgbClr val="BAB932"/>
                </a:solidFill>
              </a:rPr>
              <a:t>n</a:t>
            </a:r>
            <a:endParaRPr lang="en-US" baseline="-25000" dirty="0">
              <a:solidFill>
                <a:srgbClr val="BAB932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810000" y="4595336"/>
            <a:ext cx="1527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BAB932"/>
                </a:solidFill>
              </a:rPr>
              <a:t>f</a:t>
            </a:r>
            <a:r>
              <a:rPr lang="en-US" baseline="-25000" dirty="0" smtClean="0">
                <a:solidFill>
                  <a:srgbClr val="BAB932"/>
                </a:solidFill>
              </a:rPr>
              <a:t>1</a:t>
            </a:r>
            <a:r>
              <a:rPr lang="en-US" dirty="0" smtClean="0">
                <a:solidFill>
                  <a:srgbClr val="BAB932"/>
                </a:solidFill>
              </a:rPr>
              <a:t>, f</a:t>
            </a:r>
            <a:r>
              <a:rPr lang="en-US" baseline="-25000" dirty="0" smtClean="0">
                <a:solidFill>
                  <a:srgbClr val="BAB932"/>
                </a:solidFill>
              </a:rPr>
              <a:t>2</a:t>
            </a:r>
            <a:r>
              <a:rPr lang="en-US" dirty="0" smtClean="0">
                <a:solidFill>
                  <a:srgbClr val="BAB932"/>
                </a:solidFill>
              </a:rPr>
              <a:t>, f</a:t>
            </a:r>
            <a:r>
              <a:rPr lang="en-US" baseline="-25000" dirty="0" smtClean="0">
                <a:solidFill>
                  <a:srgbClr val="BAB932"/>
                </a:solidFill>
              </a:rPr>
              <a:t>3</a:t>
            </a:r>
            <a:r>
              <a:rPr lang="en-US" dirty="0" smtClean="0">
                <a:solidFill>
                  <a:srgbClr val="BAB932"/>
                </a:solidFill>
              </a:rPr>
              <a:t>, …, f</a:t>
            </a:r>
            <a:r>
              <a:rPr lang="en-US" baseline="-25000" dirty="0" smtClean="0">
                <a:solidFill>
                  <a:srgbClr val="BAB932"/>
                </a:solidFill>
              </a:rPr>
              <a:t>n</a:t>
            </a:r>
            <a:endParaRPr lang="en-US" baseline="-25000" dirty="0">
              <a:solidFill>
                <a:srgbClr val="BAB932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813431" y="5193268"/>
            <a:ext cx="1527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BAB932"/>
                </a:solidFill>
              </a:rPr>
              <a:t>f</a:t>
            </a:r>
            <a:r>
              <a:rPr lang="en-US" baseline="-25000" dirty="0" smtClean="0">
                <a:solidFill>
                  <a:srgbClr val="BAB932"/>
                </a:solidFill>
              </a:rPr>
              <a:t>1</a:t>
            </a:r>
            <a:r>
              <a:rPr lang="en-US" dirty="0" smtClean="0">
                <a:solidFill>
                  <a:srgbClr val="BAB932"/>
                </a:solidFill>
              </a:rPr>
              <a:t>, f</a:t>
            </a:r>
            <a:r>
              <a:rPr lang="en-US" baseline="-25000" dirty="0" smtClean="0">
                <a:solidFill>
                  <a:srgbClr val="BAB932"/>
                </a:solidFill>
              </a:rPr>
              <a:t>2</a:t>
            </a:r>
            <a:r>
              <a:rPr lang="en-US" dirty="0" smtClean="0">
                <a:solidFill>
                  <a:srgbClr val="BAB932"/>
                </a:solidFill>
              </a:rPr>
              <a:t>, f</a:t>
            </a:r>
            <a:r>
              <a:rPr lang="en-US" baseline="-25000" dirty="0" smtClean="0">
                <a:solidFill>
                  <a:srgbClr val="BAB932"/>
                </a:solidFill>
              </a:rPr>
              <a:t>3</a:t>
            </a:r>
            <a:r>
              <a:rPr lang="en-US" dirty="0" smtClean="0">
                <a:solidFill>
                  <a:srgbClr val="BAB932"/>
                </a:solidFill>
              </a:rPr>
              <a:t>, …, f</a:t>
            </a:r>
            <a:r>
              <a:rPr lang="en-US" baseline="-25000" dirty="0" smtClean="0">
                <a:solidFill>
                  <a:srgbClr val="BAB932"/>
                </a:solidFill>
              </a:rPr>
              <a:t>n</a:t>
            </a:r>
            <a:endParaRPr lang="en-US" baseline="-25000" dirty="0">
              <a:solidFill>
                <a:srgbClr val="BAB932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40783" y="2438400"/>
            <a:ext cx="11114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features</a:t>
            </a:r>
            <a:endParaRPr lang="en-US" sz="2000" dirty="0"/>
          </a:p>
        </p:txBody>
      </p:sp>
      <p:sp>
        <p:nvSpPr>
          <p:cNvPr id="24" name="TextBox 23"/>
          <p:cNvSpPr txBox="1"/>
          <p:nvPr/>
        </p:nvSpPr>
        <p:spPr>
          <a:xfrm>
            <a:off x="5436183" y="2438400"/>
            <a:ext cx="8122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Label</a:t>
            </a:r>
            <a:endParaRPr lang="en-US" sz="2000" dirty="0"/>
          </a:p>
        </p:txBody>
      </p:sp>
      <p:sp>
        <p:nvSpPr>
          <p:cNvPr id="30" name="Rectangle 29"/>
          <p:cNvSpPr/>
          <p:nvPr/>
        </p:nvSpPr>
        <p:spPr>
          <a:xfrm>
            <a:off x="5508753" y="2838510"/>
            <a:ext cx="611436" cy="2797874"/>
          </a:xfrm>
          <a:prstGeom prst="rect">
            <a:avLst/>
          </a:prstGeom>
          <a:solidFill>
            <a:srgbClr val="FF0000">
              <a:alpha val="49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6374191" y="3066074"/>
            <a:ext cx="268514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classification: discrete (some finite set of labels)</a:t>
            </a:r>
          </a:p>
          <a:p>
            <a:endParaRPr lang="en-US" sz="2400" dirty="0" smtClean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regression: real value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850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 bwMode="auto">
          <a:xfrm rot="5400000">
            <a:off x="-647700" y="3971475"/>
            <a:ext cx="34290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" name="Straight Connector 6"/>
          <p:cNvCxnSpPr/>
          <p:nvPr/>
        </p:nvCxnSpPr>
        <p:spPr bwMode="auto">
          <a:xfrm>
            <a:off x="1066800" y="5685975"/>
            <a:ext cx="39624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" name="Oval 7"/>
          <p:cNvSpPr/>
          <p:nvPr/>
        </p:nvSpPr>
        <p:spPr bwMode="auto">
          <a:xfrm>
            <a:off x="1600200" y="2714175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1981200" y="3095175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0" name="Oval 9"/>
          <p:cNvSpPr/>
          <p:nvPr/>
        </p:nvSpPr>
        <p:spPr bwMode="auto">
          <a:xfrm>
            <a:off x="2286000" y="2866575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2209800" y="3476175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2" name="Oval 11"/>
          <p:cNvSpPr/>
          <p:nvPr/>
        </p:nvSpPr>
        <p:spPr bwMode="auto">
          <a:xfrm>
            <a:off x="1981200" y="3552375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1828800" y="3857175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1752600" y="4085775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1524000" y="4238175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6" name="Oval 15"/>
          <p:cNvSpPr/>
          <p:nvPr/>
        </p:nvSpPr>
        <p:spPr bwMode="auto">
          <a:xfrm>
            <a:off x="1676400" y="4542975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7" name="Oval 16"/>
          <p:cNvSpPr/>
          <p:nvPr/>
        </p:nvSpPr>
        <p:spPr bwMode="auto">
          <a:xfrm>
            <a:off x="1981200" y="4771575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8" name="Oval 17"/>
          <p:cNvSpPr/>
          <p:nvPr/>
        </p:nvSpPr>
        <p:spPr bwMode="auto">
          <a:xfrm>
            <a:off x="1676400" y="4923975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1524000" y="5228775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1828800" y="5304975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105400" y="1850912"/>
            <a:ext cx="3200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Given some points, find the </a:t>
            </a:r>
            <a:r>
              <a:rPr lang="en-US" b="1" i="1" dirty="0" smtClean="0">
                <a:solidFill>
                  <a:srgbClr val="FF0000"/>
                </a:solidFill>
              </a:rPr>
              <a:t>line</a:t>
            </a:r>
            <a:r>
              <a:rPr lang="en-US" dirty="0" smtClean="0"/>
              <a:t> that best fits/explains the data</a:t>
            </a:r>
          </a:p>
          <a:p>
            <a:endParaRPr lang="en-US" dirty="0" smtClean="0"/>
          </a:p>
          <a:p>
            <a:r>
              <a:rPr lang="en-US" dirty="0" smtClean="0"/>
              <a:t>Our model is a line, i.e. we’re assuming a linear relationship between the feature and the label value</a:t>
            </a:r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 bwMode="auto">
          <a:xfrm rot="5400000">
            <a:off x="266700" y="3742875"/>
            <a:ext cx="3352800" cy="3810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TextBox 25"/>
          <p:cNvSpPr txBox="1"/>
          <p:nvPr/>
        </p:nvSpPr>
        <p:spPr>
          <a:xfrm>
            <a:off x="419100" y="6221607"/>
            <a:ext cx="4038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How can we find this line?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560285" y="5731325"/>
            <a:ext cx="2116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</a:t>
            </a:r>
            <a:r>
              <a:rPr lang="en-US" baseline="-25000" dirty="0" smtClean="0"/>
              <a:t>1</a:t>
            </a:r>
            <a:endParaRPr lang="en-US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90708" y="3716443"/>
            <a:ext cx="2116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response </a:t>
            </a:r>
            <a:br>
              <a:rPr lang="en-US" dirty="0" smtClean="0"/>
            </a:br>
            <a:r>
              <a:rPr lang="en-US" dirty="0" smtClean="0"/>
              <a:t>(</a:t>
            </a:r>
            <a:r>
              <a:rPr lang="en-US" dirty="0" err="1" smtClean="0"/>
              <a:t>y</a:t>
            </a:r>
            <a:r>
              <a:rPr lang="en-US" dirty="0" smtClean="0"/>
              <a:t>)</a:t>
            </a:r>
            <a:endParaRPr lang="en-US" dirty="0"/>
          </a:p>
        </p:txBody>
      </p:sp>
      <p:graphicFrame>
        <p:nvGraphicFramePr>
          <p:cNvPr id="24" name="Object 23"/>
          <p:cNvGraphicFramePr>
            <a:graphicFrameLocks noChangeAspect="1"/>
          </p:cNvGraphicFramePr>
          <p:nvPr>
            <p:extLst/>
          </p:nvPr>
        </p:nvGraphicFramePr>
        <p:xfrm>
          <a:off x="5308600" y="4511675"/>
          <a:ext cx="2278063" cy="506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1184" name="Equation" r:id="rId3" imgW="914400" imgH="203200" progId="Equation.3">
                  <p:embed/>
                </p:oleObj>
              </mc:Choice>
              <mc:Fallback>
                <p:oleObj name="Equation" r:id="rId3" imgW="914400" imgH="203200" progId="Equation.3">
                  <p:embed/>
                  <p:pic>
                    <p:nvPicPr>
                      <p:cNvPr id="24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08600" y="4511675"/>
                        <a:ext cx="2278063" cy="5064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3767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 probability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105400" y="2286000"/>
            <a:ext cx="38862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 smtClean="0">
                <a:solidFill>
                  <a:srgbClr val="0000FF"/>
                </a:solidFill>
              </a:rPr>
              <a:t>Given that </a:t>
            </a:r>
            <a:r>
              <a:rPr lang="en-US" sz="2400" dirty="0" err="1" smtClean="0">
                <a:solidFill>
                  <a:srgbClr val="0000FF"/>
                </a:solidFill>
              </a:rPr>
              <a:t>y</a:t>
            </a:r>
            <a:r>
              <a:rPr lang="en-US" sz="2400" dirty="0" smtClean="0">
                <a:solidFill>
                  <a:srgbClr val="0000FF"/>
                </a:solidFill>
              </a:rPr>
              <a:t> has happened, what proportion of those events does </a:t>
            </a:r>
            <a:r>
              <a:rPr lang="en-US" sz="2400" dirty="0" err="1" smtClean="0">
                <a:solidFill>
                  <a:srgbClr val="0000FF"/>
                </a:solidFill>
              </a:rPr>
              <a:t>x</a:t>
            </a:r>
            <a:r>
              <a:rPr lang="en-US" sz="2400" dirty="0" smtClean="0">
                <a:solidFill>
                  <a:srgbClr val="0000FF"/>
                </a:solidFill>
              </a:rPr>
              <a:t> also happen  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953000" y="5083314"/>
            <a:ext cx="4191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 smtClean="0">
                <a:solidFill>
                  <a:srgbClr val="FF0000"/>
                </a:solidFill>
              </a:rPr>
              <a:t>What is:</a:t>
            </a:r>
            <a:br>
              <a:rPr lang="en-US" sz="2000" dirty="0" smtClean="0">
                <a:solidFill>
                  <a:srgbClr val="FF0000"/>
                </a:solidFill>
              </a:rPr>
            </a:br>
            <a:r>
              <a:rPr lang="en-US" sz="2000" dirty="0" smtClean="0">
                <a:solidFill>
                  <a:srgbClr val="FF0000"/>
                </a:solidFill>
              </a:rPr>
              <a:t>p(</a:t>
            </a:r>
            <a:r>
              <a:rPr lang="en-US" sz="2000" dirty="0" err="1" smtClean="0">
                <a:solidFill>
                  <a:srgbClr val="FF0000"/>
                </a:solidFill>
              </a:rPr>
              <a:t>MLPass</a:t>
            </a:r>
            <a:r>
              <a:rPr lang="en-US" sz="2000" dirty="0" smtClean="0">
                <a:solidFill>
                  <a:srgbClr val="FF0000"/>
                </a:solidFill>
              </a:rPr>
              <a:t>=true | </a:t>
            </a:r>
            <a:r>
              <a:rPr lang="en-US" sz="2000" dirty="0" err="1" smtClean="0">
                <a:solidFill>
                  <a:srgbClr val="FF0000"/>
                </a:solidFill>
              </a:rPr>
              <a:t>EngPass</a:t>
            </a:r>
            <a:r>
              <a:rPr lang="en-US" sz="2000" dirty="0" smtClean="0">
                <a:solidFill>
                  <a:srgbClr val="FF0000"/>
                </a:solidFill>
              </a:rPr>
              <a:t>=false)?</a:t>
            </a:r>
            <a:endParaRPr lang="en-US" sz="2000" dirty="0">
              <a:solidFill>
                <a:srgbClr val="FF0000"/>
              </a:solidFill>
            </a:endParaRPr>
          </a:p>
        </p:txBody>
      </p:sp>
      <p:graphicFrame>
        <p:nvGraphicFramePr>
          <p:cNvPr id="18" name="Table 17"/>
          <p:cNvGraphicFramePr>
            <a:graphicFrameLocks noGrp="1"/>
          </p:cNvGraphicFramePr>
          <p:nvPr/>
        </p:nvGraphicFramePr>
        <p:xfrm>
          <a:off x="228600" y="4419600"/>
          <a:ext cx="45720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MLPass</a:t>
                      </a:r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 AND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rgbClr val="000000"/>
                          </a:solidFill>
                        </a:rPr>
                        <a:t>EngPass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</a:t>
                      </a:r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MLPass</a:t>
                      </a:r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,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rgbClr val="000000"/>
                          </a:solidFill>
                        </a:rPr>
                        <a:t>EngPass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true, true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.88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true, false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.01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false,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true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.04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false, false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.07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53955" name="Content Placeholder 3"/>
          <p:cNvGraphicFramePr>
            <a:graphicFrameLocks noChangeAspect="1"/>
          </p:cNvGraphicFramePr>
          <p:nvPr/>
        </p:nvGraphicFramePr>
        <p:xfrm>
          <a:off x="838200" y="1600200"/>
          <a:ext cx="2441575" cy="804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4136" name="Equation" r:id="rId13" imgW="1193800" imgH="393700" progId="Equation.3">
                  <p:embed/>
                </p:oleObj>
              </mc:Choice>
              <mc:Fallback>
                <p:oleObj name="Equation" r:id="rId13" imgW="1193800" imgH="393700" progId="Equation.3">
                  <p:embed/>
                  <p:pic>
                    <p:nvPicPr>
                      <p:cNvPr id="0" name="Content Placeholder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200" y="1600200"/>
                        <a:ext cx="2441575" cy="8048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tangle 3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838200" y="2514600"/>
            <a:ext cx="4108450" cy="1155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Oval 4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236663" y="2722563"/>
            <a:ext cx="1639887" cy="911225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Oval 5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1965325" y="2693988"/>
            <a:ext cx="2368550" cy="88265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6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1602045" y="3032786"/>
            <a:ext cx="252222" cy="30982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 algn="l" eaLnBrk="0" hangingPunct="0">
              <a:lnSpc>
                <a:spcPct val="92000"/>
              </a:lnSpc>
            </a:pPr>
            <a:r>
              <a:rPr lang="en-US" dirty="0" smtClean="0">
                <a:solidFill>
                  <a:schemeClr val="tx2"/>
                </a:solidFill>
                <a:latin typeface="Century Schoolbook" charset="0"/>
              </a:rPr>
              <a:t>x</a:t>
            </a:r>
            <a:endParaRPr lang="en-US" dirty="0">
              <a:solidFill>
                <a:schemeClr val="tx2"/>
              </a:solidFill>
              <a:latin typeface="Century Schoolbook" charset="0"/>
            </a:endParaRPr>
          </a:p>
        </p:txBody>
      </p:sp>
      <p:sp>
        <p:nvSpPr>
          <p:cNvPr id="24" name="Rectangle 7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3232150" y="2989263"/>
            <a:ext cx="256480" cy="30982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 algn="l" eaLnBrk="0" hangingPunct="0">
              <a:lnSpc>
                <a:spcPct val="92000"/>
              </a:lnSpc>
            </a:pPr>
            <a:r>
              <a:rPr lang="en-US" dirty="0" smtClean="0">
                <a:solidFill>
                  <a:schemeClr val="tx2"/>
                </a:solidFill>
                <a:latin typeface="Century Schoolbook" charset="0"/>
              </a:rPr>
              <a:t>y</a:t>
            </a:r>
            <a:endParaRPr lang="en-US" dirty="0">
              <a:solidFill>
                <a:schemeClr val="tx2"/>
              </a:solidFill>
              <a:latin typeface="Century Schoolbook" charset="0"/>
            </a:endParaRPr>
          </a:p>
        </p:txBody>
      </p:sp>
      <p:sp>
        <p:nvSpPr>
          <p:cNvPr id="25" name="Rectangle 8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2073275" y="3017838"/>
            <a:ext cx="33338" cy="1873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9"/>
          <p:cNvSpPr>
            <a:spLocks noChangeShapeType="1"/>
          </p:cNvSpPr>
          <p:nvPr>
            <p:custDataLst>
              <p:tags r:id="rId8"/>
            </p:custDataLst>
          </p:nvPr>
        </p:nvSpPr>
        <p:spPr bwMode="auto">
          <a:xfrm flipH="1">
            <a:off x="1939925" y="2876550"/>
            <a:ext cx="695325" cy="18891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10"/>
          <p:cNvSpPr>
            <a:spLocks noChangeShapeType="1"/>
          </p:cNvSpPr>
          <p:nvPr>
            <p:custDataLst>
              <p:tags r:id="rId9"/>
            </p:custDataLst>
          </p:nvPr>
        </p:nvSpPr>
        <p:spPr bwMode="auto">
          <a:xfrm flipH="1">
            <a:off x="1973263" y="3008313"/>
            <a:ext cx="844550" cy="17938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Line 11"/>
          <p:cNvSpPr>
            <a:spLocks noChangeShapeType="1"/>
          </p:cNvSpPr>
          <p:nvPr>
            <p:custDataLst>
              <p:tags r:id="rId10"/>
            </p:custDataLst>
          </p:nvPr>
        </p:nvSpPr>
        <p:spPr bwMode="auto">
          <a:xfrm flipH="1">
            <a:off x="2073275" y="3130550"/>
            <a:ext cx="811213" cy="1968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12"/>
          <p:cNvSpPr>
            <a:spLocks noChangeShapeType="1"/>
          </p:cNvSpPr>
          <p:nvPr>
            <p:custDataLst>
              <p:tags r:id="rId11"/>
            </p:custDataLst>
          </p:nvPr>
        </p:nvSpPr>
        <p:spPr bwMode="auto">
          <a:xfrm flipH="1">
            <a:off x="2238375" y="3300413"/>
            <a:ext cx="596900" cy="13017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 bwMode="auto">
          <a:xfrm rot="5400000">
            <a:off x="-647700" y="4152900"/>
            <a:ext cx="34290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" name="Straight Connector 6"/>
          <p:cNvCxnSpPr/>
          <p:nvPr/>
        </p:nvCxnSpPr>
        <p:spPr bwMode="auto">
          <a:xfrm>
            <a:off x="1066800" y="5867400"/>
            <a:ext cx="39624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" name="Oval 7"/>
          <p:cNvSpPr/>
          <p:nvPr/>
        </p:nvSpPr>
        <p:spPr bwMode="auto">
          <a:xfrm>
            <a:off x="1600200" y="28956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1981200" y="32766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0" name="Oval 9"/>
          <p:cNvSpPr/>
          <p:nvPr/>
        </p:nvSpPr>
        <p:spPr bwMode="auto">
          <a:xfrm>
            <a:off x="2286000" y="30480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2209800" y="36576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2" name="Oval 11"/>
          <p:cNvSpPr/>
          <p:nvPr/>
        </p:nvSpPr>
        <p:spPr bwMode="auto">
          <a:xfrm>
            <a:off x="1981200" y="37338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1828800" y="40386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1752600" y="42672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1524000" y="44196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6" name="Oval 15"/>
          <p:cNvSpPr/>
          <p:nvPr/>
        </p:nvSpPr>
        <p:spPr bwMode="auto">
          <a:xfrm>
            <a:off x="1676400" y="47244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7" name="Oval 16"/>
          <p:cNvSpPr/>
          <p:nvPr/>
        </p:nvSpPr>
        <p:spPr bwMode="auto">
          <a:xfrm>
            <a:off x="1981200" y="49530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8" name="Oval 17"/>
          <p:cNvSpPr/>
          <p:nvPr/>
        </p:nvSpPr>
        <p:spPr bwMode="auto">
          <a:xfrm>
            <a:off x="1676400" y="51054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1524000" y="54102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1828800" y="54864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810000" y="2181980"/>
            <a:ext cx="4876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Learn a line </a:t>
            </a:r>
            <a:r>
              <a:rPr lang="en-US" i="1" dirty="0" smtClean="0"/>
              <a:t>h</a:t>
            </a:r>
            <a:r>
              <a:rPr lang="en-US" dirty="0" smtClean="0"/>
              <a:t> that minimizes some loss/error function:</a:t>
            </a:r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 bwMode="auto">
          <a:xfrm rot="5400000">
            <a:off x="266700" y="3924300"/>
            <a:ext cx="3352800" cy="3810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aphicFrame>
        <p:nvGraphicFramePr>
          <p:cNvPr id="22" name="Object 21"/>
          <p:cNvGraphicFramePr>
            <a:graphicFrameLocks noChangeAspect="1"/>
          </p:cNvGraphicFramePr>
          <p:nvPr/>
        </p:nvGraphicFramePr>
        <p:xfrm>
          <a:off x="5272088" y="2938463"/>
          <a:ext cx="1714500" cy="37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2222" name="Equation" r:id="rId4" imgW="762000" imgH="165100" progId="Equation.3">
                  <p:embed/>
                </p:oleObj>
              </mc:Choice>
              <mc:Fallback>
                <p:oleObj name="Equation" r:id="rId4" imgW="762000" imgH="165100" progId="Equation.3">
                  <p:embed/>
                  <p:pic>
                    <p:nvPicPr>
                      <p:cNvPr id="22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72088" y="2938463"/>
                        <a:ext cx="1714500" cy="3714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1355876" y="5888560"/>
            <a:ext cx="2116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feature (</a:t>
            </a:r>
            <a:r>
              <a:rPr lang="en-US" dirty="0" err="1" smtClean="0"/>
              <a:t>x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66518" y="3825298"/>
            <a:ext cx="2116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response </a:t>
            </a:r>
          </a:p>
          <a:p>
            <a:r>
              <a:rPr lang="en-US" dirty="0" smtClean="0"/>
              <a:t>(</a:t>
            </a:r>
            <a:r>
              <a:rPr lang="en-US" dirty="0" err="1" smtClean="0"/>
              <a:t>y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32" name="Group 31"/>
          <p:cNvGrpSpPr/>
          <p:nvPr/>
        </p:nvGrpSpPr>
        <p:grpSpPr>
          <a:xfrm>
            <a:off x="3822095" y="3564859"/>
            <a:ext cx="5273525" cy="2123911"/>
            <a:chOff x="3822095" y="3564859"/>
            <a:chExt cx="5273525" cy="2123911"/>
          </a:xfrm>
        </p:grpSpPr>
        <p:sp>
          <p:nvSpPr>
            <p:cNvPr id="29" name="TextBox 28"/>
            <p:cNvSpPr txBox="1"/>
            <p:nvPr/>
          </p:nvSpPr>
          <p:spPr>
            <a:xfrm>
              <a:off x="3822095" y="3564859"/>
              <a:ext cx="34011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Sum of the individual errors:</a:t>
              </a:r>
              <a:endParaRPr lang="en-US" dirty="0"/>
            </a:p>
          </p:txBody>
        </p:sp>
        <p:graphicFrame>
          <p:nvGraphicFramePr>
            <p:cNvPr id="33796" name="Object 4"/>
            <p:cNvGraphicFramePr>
              <a:graphicFrameLocks noChangeAspect="1"/>
            </p:cNvGraphicFramePr>
            <p:nvPr/>
          </p:nvGraphicFramePr>
          <p:xfrm>
            <a:off x="4740275" y="4202113"/>
            <a:ext cx="3600450" cy="685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92223" name="Equation" r:id="rId6" imgW="1600200" imgH="304800" progId="Equation.3">
                    <p:embed/>
                  </p:oleObj>
                </mc:Choice>
                <mc:Fallback>
                  <p:oleObj name="Equation" r:id="rId6" imgW="1600200" imgH="304800" progId="Equation.3">
                    <p:embed/>
                    <p:pic>
                      <p:nvPicPr>
                        <p:cNvPr id="33796" name="Object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740275" y="4202113"/>
                          <a:ext cx="3600450" cy="6858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=""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0" name="Left Brace 29"/>
            <p:cNvSpPr/>
            <p:nvPr/>
          </p:nvSpPr>
          <p:spPr bwMode="auto">
            <a:xfrm rot="16200000">
              <a:off x="7385360" y="4449845"/>
              <a:ext cx="457200" cy="1371600"/>
            </a:xfrm>
            <a:prstGeom prst="leftBrace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1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289525" y="5319438"/>
              <a:ext cx="28060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0/1 loss!</a:t>
              </a:r>
              <a:endParaRPr lang="en-US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2161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minimization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How do we find the minimum of an equation?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Take the derivative, set to 0 and solve (going to be a min or a max)</a:t>
            </a:r>
          </a:p>
          <a:p>
            <a:pPr marL="0" indent="0">
              <a:buNone/>
            </a:pP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Any problems here?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Ideas?</a:t>
            </a:r>
          </a:p>
        </p:txBody>
      </p:sp>
      <p:graphicFrame>
        <p:nvGraphicFramePr>
          <p:cNvPr id="4" name="Object 4"/>
          <p:cNvGraphicFramePr>
            <a:graphicFrameLocks noChangeAspect="1"/>
          </p:cNvGraphicFramePr>
          <p:nvPr>
            <p:extLst/>
          </p:nvPr>
        </p:nvGraphicFramePr>
        <p:xfrm>
          <a:off x="2303711" y="2362200"/>
          <a:ext cx="360045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3232" name="Equation" r:id="rId3" imgW="1600200" imgH="304800" progId="Equation.3">
                  <p:embed/>
                </p:oleObj>
              </mc:Choice>
              <mc:Fallback>
                <p:oleObj name="Equation" r:id="rId3" imgW="1600200" imgH="304800" progId="Equation.3">
                  <p:embed/>
                  <p:pic>
                    <p:nvPicPr>
                      <p:cNvPr id="4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03711" y="2362200"/>
                        <a:ext cx="3600450" cy="685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24229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 bwMode="auto">
          <a:xfrm rot="5400000">
            <a:off x="-647700" y="4152900"/>
            <a:ext cx="34290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" name="Straight Connector 6"/>
          <p:cNvCxnSpPr/>
          <p:nvPr/>
        </p:nvCxnSpPr>
        <p:spPr bwMode="auto">
          <a:xfrm>
            <a:off x="1066800" y="5867400"/>
            <a:ext cx="39624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" name="Oval 7"/>
          <p:cNvSpPr/>
          <p:nvPr/>
        </p:nvSpPr>
        <p:spPr bwMode="auto">
          <a:xfrm>
            <a:off x="1600200" y="28956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1981200" y="32766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0" name="Oval 9"/>
          <p:cNvSpPr/>
          <p:nvPr/>
        </p:nvSpPr>
        <p:spPr bwMode="auto">
          <a:xfrm>
            <a:off x="2286000" y="30480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2209800" y="36576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2" name="Oval 11"/>
          <p:cNvSpPr/>
          <p:nvPr/>
        </p:nvSpPr>
        <p:spPr bwMode="auto">
          <a:xfrm>
            <a:off x="1981200" y="37338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1828800" y="40386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1752600" y="42672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1524000" y="44196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6" name="Oval 15"/>
          <p:cNvSpPr/>
          <p:nvPr/>
        </p:nvSpPr>
        <p:spPr bwMode="auto">
          <a:xfrm>
            <a:off x="1676400" y="47244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7" name="Oval 16"/>
          <p:cNvSpPr/>
          <p:nvPr/>
        </p:nvSpPr>
        <p:spPr bwMode="auto">
          <a:xfrm>
            <a:off x="1981200" y="49530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8" name="Oval 17"/>
          <p:cNvSpPr/>
          <p:nvPr/>
        </p:nvSpPr>
        <p:spPr bwMode="auto">
          <a:xfrm>
            <a:off x="1676400" y="51054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1524000" y="54102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1828800" y="54864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cxnSp>
        <p:nvCxnSpPr>
          <p:cNvPr id="25" name="Straight Connector 24"/>
          <p:cNvCxnSpPr/>
          <p:nvPr/>
        </p:nvCxnSpPr>
        <p:spPr bwMode="auto">
          <a:xfrm rot="5400000">
            <a:off x="266700" y="3924300"/>
            <a:ext cx="3352800" cy="3810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aphicFrame>
        <p:nvGraphicFramePr>
          <p:cNvPr id="22" name="Object 21"/>
          <p:cNvGraphicFramePr>
            <a:graphicFrameLocks noChangeAspect="1"/>
          </p:cNvGraphicFramePr>
          <p:nvPr/>
        </p:nvGraphicFramePr>
        <p:xfrm>
          <a:off x="4343400" y="4229100"/>
          <a:ext cx="38862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4270" name="Equation" r:id="rId4" imgW="1727200" imgH="304800" progId="Equation.3">
                  <p:embed/>
                </p:oleObj>
              </mc:Choice>
              <mc:Fallback>
                <p:oleObj name="Equation" r:id="rId4" imgW="1727200" imgH="304800" progId="Equation.3">
                  <p:embed/>
                  <p:pic>
                    <p:nvPicPr>
                      <p:cNvPr id="22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3400" y="4229100"/>
                        <a:ext cx="3886200" cy="685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1355876" y="5888560"/>
            <a:ext cx="2116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feature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66518" y="3825298"/>
            <a:ext cx="2116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response</a:t>
            </a:r>
            <a:endParaRPr lang="en-US" dirty="0"/>
          </a:p>
        </p:txBody>
      </p:sp>
      <p:graphicFrame>
        <p:nvGraphicFramePr>
          <p:cNvPr id="55300" name="Object 4"/>
          <p:cNvGraphicFramePr>
            <a:graphicFrameLocks noChangeAspect="1"/>
          </p:cNvGraphicFramePr>
          <p:nvPr/>
        </p:nvGraphicFramePr>
        <p:xfrm>
          <a:off x="4321175" y="2095500"/>
          <a:ext cx="360045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4271" name="Equation" r:id="rId6" imgW="1600200" imgH="304800" progId="Equation.3">
                  <p:embed/>
                </p:oleObj>
              </mc:Choice>
              <mc:Fallback>
                <p:oleObj name="Equation" r:id="rId6" imgW="1600200" imgH="304800" progId="Equation.3">
                  <p:embed/>
                  <p:pic>
                    <p:nvPicPr>
                      <p:cNvPr id="5530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21175" y="2095500"/>
                        <a:ext cx="3600450" cy="685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Down Arrow 28"/>
          <p:cNvSpPr/>
          <p:nvPr/>
        </p:nvSpPr>
        <p:spPr>
          <a:xfrm>
            <a:off x="5721052" y="3115735"/>
            <a:ext cx="653143" cy="838200"/>
          </a:xfrm>
          <a:prstGeom prst="down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152572" y="5309810"/>
            <a:ext cx="3386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squared error is convex!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9600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 bwMode="auto">
          <a:xfrm rot="5400000">
            <a:off x="-647700" y="4152900"/>
            <a:ext cx="34290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" name="Straight Connector 6"/>
          <p:cNvCxnSpPr/>
          <p:nvPr/>
        </p:nvCxnSpPr>
        <p:spPr bwMode="auto">
          <a:xfrm>
            <a:off x="1066800" y="5867400"/>
            <a:ext cx="39624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" name="Oval 7"/>
          <p:cNvSpPr/>
          <p:nvPr/>
        </p:nvSpPr>
        <p:spPr bwMode="auto">
          <a:xfrm>
            <a:off x="1600200" y="28956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1981200" y="32766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0" name="Oval 9"/>
          <p:cNvSpPr/>
          <p:nvPr/>
        </p:nvSpPr>
        <p:spPr bwMode="auto">
          <a:xfrm>
            <a:off x="2286000" y="30480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2209800" y="36576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2" name="Oval 11"/>
          <p:cNvSpPr/>
          <p:nvPr/>
        </p:nvSpPr>
        <p:spPr bwMode="auto">
          <a:xfrm>
            <a:off x="1981200" y="37338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1828800" y="40386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1752600" y="42672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1524000" y="44196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6" name="Oval 15"/>
          <p:cNvSpPr/>
          <p:nvPr/>
        </p:nvSpPr>
        <p:spPr bwMode="auto">
          <a:xfrm>
            <a:off x="1676400" y="47244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7" name="Oval 16"/>
          <p:cNvSpPr/>
          <p:nvPr/>
        </p:nvSpPr>
        <p:spPr bwMode="auto">
          <a:xfrm>
            <a:off x="1981200" y="49530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8" name="Oval 17"/>
          <p:cNvSpPr/>
          <p:nvPr/>
        </p:nvSpPr>
        <p:spPr bwMode="auto">
          <a:xfrm>
            <a:off x="1676400" y="51054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1524000" y="54102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1828800" y="5486400"/>
            <a:ext cx="152400" cy="152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810000" y="2133600"/>
            <a:ext cx="4038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Learn a line </a:t>
            </a:r>
            <a:r>
              <a:rPr lang="en-US" i="1" dirty="0" err="1" smtClean="0"/>
              <a:t>h</a:t>
            </a:r>
            <a:r>
              <a:rPr lang="en-US" dirty="0" smtClean="0"/>
              <a:t> that minimizes an error function:</a:t>
            </a:r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 bwMode="auto">
          <a:xfrm rot="5400000">
            <a:off x="266700" y="3924300"/>
            <a:ext cx="3352800" cy="3810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aphicFrame>
        <p:nvGraphicFramePr>
          <p:cNvPr id="22" name="Object 21"/>
          <p:cNvGraphicFramePr>
            <a:graphicFrameLocks noChangeAspect="1"/>
          </p:cNvGraphicFramePr>
          <p:nvPr/>
        </p:nvGraphicFramePr>
        <p:xfrm>
          <a:off x="4343400" y="3048000"/>
          <a:ext cx="38862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5294" name="Equation" r:id="rId4" imgW="1727200" imgH="304800" progId="Equation.3">
                  <p:embed/>
                </p:oleObj>
              </mc:Choice>
              <mc:Fallback>
                <p:oleObj name="Equation" r:id="rId4" imgW="1727200" imgH="304800" progId="Equation.3">
                  <p:embed/>
                  <p:pic>
                    <p:nvPicPr>
                      <p:cNvPr id="22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3400" y="3048000"/>
                        <a:ext cx="3886200" cy="685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323" name="Object 3"/>
          <p:cNvGraphicFramePr>
            <a:graphicFrameLocks noChangeAspect="1"/>
          </p:cNvGraphicFramePr>
          <p:nvPr>
            <p:extLst/>
          </p:nvPr>
        </p:nvGraphicFramePr>
        <p:xfrm>
          <a:off x="4362450" y="4633913"/>
          <a:ext cx="4572000" cy="71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5295" name="Equation" r:id="rId6" imgW="2032000" imgH="317500" progId="Equation.3">
                  <p:embed/>
                </p:oleObj>
              </mc:Choice>
              <mc:Fallback>
                <p:oleObj name="Equation" r:id="rId6" imgW="2032000" imgH="317500" progId="Equation.3">
                  <p:embed/>
                  <p:pic>
                    <p:nvPicPr>
                      <p:cNvPr id="184323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62450" y="4633913"/>
                        <a:ext cx="4572000" cy="714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3810000" y="3957935"/>
            <a:ext cx="4038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</a:t>
            </a:r>
            <a:r>
              <a:rPr lang="en-US" dirty="0" smtClean="0"/>
              <a:t>n the case of a 2d line:</a:t>
            </a:r>
            <a:endParaRPr lang="en-US" dirty="0"/>
          </a:p>
        </p:txBody>
      </p:sp>
      <p:sp>
        <p:nvSpPr>
          <p:cNvPr id="24" name="Left Brace 23"/>
          <p:cNvSpPr/>
          <p:nvPr/>
        </p:nvSpPr>
        <p:spPr bwMode="auto">
          <a:xfrm rot="16200000">
            <a:off x="7772400" y="4800600"/>
            <a:ext cx="457200" cy="1371600"/>
          </a:xfrm>
          <a:prstGeom prst="leftBrac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239000" y="5646003"/>
            <a:ext cx="1905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function for a line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355876" y="5888560"/>
            <a:ext cx="2116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feature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66518" y="3825298"/>
            <a:ext cx="2116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response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48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686800" cy="42672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We’d like to </a:t>
            </a:r>
            <a:r>
              <a:rPr lang="en-US" i="1" dirty="0" smtClean="0"/>
              <a:t>minimize</a:t>
            </a:r>
            <a:r>
              <a:rPr lang="en-US" dirty="0" smtClean="0"/>
              <a:t> the error</a:t>
            </a:r>
          </a:p>
          <a:p>
            <a:pPr marL="365760" lvl="1" indent="0">
              <a:buNone/>
            </a:pPr>
            <a:r>
              <a:rPr lang="en-US" dirty="0" smtClean="0"/>
              <a:t>Find w</a:t>
            </a:r>
            <a:r>
              <a:rPr lang="en-US" baseline="-25000" dirty="0" smtClean="0"/>
              <a:t>1</a:t>
            </a:r>
            <a:r>
              <a:rPr lang="en-US" dirty="0" smtClean="0"/>
              <a:t> and w</a:t>
            </a:r>
            <a:r>
              <a:rPr lang="en-US" baseline="-25000" dirty="0" smtClean="0"/>
              <a:t>0</a:t>
            </a:r>
            <a:r>
              <a:rPr lang="en-US" dirty="0" smtClean="0"/>
              <a:t> such that the error is minimized</a:t>
            </a:r>
          </a:p>
          <a:p>
            <a:endParaRPr lang="en-US" dirty="0" smtClean="0">
              <a:solidFill>
                <a:srgbClr val="FF0000"/>
              </a:solidFill>
            </a:endParaRPr>
          </a:p>
          <a:p>
            <a:endParaRPr lang="en-US" dirty="0" smtClean="0">
              <a:solidFill>
                <a:srgbClr val="FF0000"/>
              </a:solidFill>
            </a:endParaRP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</a:rPr>
              <a:t>We can solve this in closed form</a:t>
            </a:r>
          </a:p>
          <a:p>
            <a:endParaRPr lang="en-US" dirty="0" smtClean="0">
              <a:solidFill>
                <a:srgbClr val="FF0000"/>
              </a:solidFill>
            </a:endParaRPr>
          </a:p>
        </p:txBody>
      </p:sp>
      <p:graphicFrame>
        <p:nvGraphicFramePr>
          <p:cNvPr id="186370" name="Object 2"/>
          <p:cNvGraphicFramePr>
            <a:graphicFrameLocks noChangeAspect="1"/>
          </p:cNvGraphicFramePr>
          <p:nvPr/>
        </p:nvGraphicFramePr>
        <p:xfrm>
          <a:off x="1676400" y="3352800"/>
          <a:ext cx="46863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6304" name="Equation" r:id="rId3" imgW="2082800" imgH="304800" progId="Equation.3">
                  <p:embed/>
                </p:oleObj>
              </mc:Choice>
              <mc:Fallback>
                <p:oleObj name="Equation" r:id="rId3" imgW="2082800" imgH="304800" progId="Equation.3">
                  <p:embed/>
                  <p:pic>
                    <p:nvPicPr>
                      <p:cNvPr id="18637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6400" y="3352800"/>
                        <a:ext cx="4686300" cy="685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7843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linear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572381"/>
            <a:ext cx="8153400" cy="63741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dirty="0" smtClean="0"/>
              <a:t>If we have m features, then we have a line in </a:t>
            </a:r>
            <a:r>
              <a:rPr lang="en-US" sz="2400" i="1" dirty="0" smtClean="0"/>
              <a:t>m</a:t>
            </a:r>
            <a:r>
              <a:rPr lang="en-US" sz="2400" dirty="0" smtClean="0"/>
              <a:t> dimensions</a:t>
            </a:r>
          </a:p>
        </p:txBody>
      </p:sp>
      <p:graphicFrame>
        <p:nvGraphicFramePr>
          <p:cNvPr id="61443" name="Object 3"/>
          <p:cNvGraphicFramePr>
            <a:graphicFrameLocks noChangeAspect="1"/>
          </p:cNvGraphicFramePr>
          <p:nvPr>
            <p:extLst/>
          </p:nvPr>
        </p:nvGraphicFramePr>
        <p:xfrm>
          <a:off x="1802471" y="2946640"/>
          <a:ext cx="49149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7328" name="Equation" r:id="rId3" imgW="2184400" imgH="203200" progId="Equation.3">
                  <p:embed/>
                </p:oleObj>
              </mc:Choice>
              <mc:Fallback>
                <p:oleObj name="Equation" r:id="rId3" imgW="2184400" imgH="203200" progId="Equation.3">
                  <p:embed/>
                  <p:pic>
                    <p:nvPicPr>
                      <p:cNvPr id="61443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2471" y="2946640"/>
                        <a:ext cx="4914900" cy="4572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893133" y="4101068"/>
            <a:ext cx="101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weights</a:t>
            </a:r>
            <a:endParaRPr lang="en-US" sz="2000" dirty="0">
              <a:solidFill>
                <a:srgbClr val="FF00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rot="16200000" flipV="1">
            <a:off x="3621248" y="3647755"/>
            <a:ext cx="725198" cy="18142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rot="5400000" flipH="1" flipV="1">
            <a:off x="3999829" y="3646547"/>
            <a:ext cx="725199" cy="27093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1917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linear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72208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/>
              <a:t>We can still calculate the squared error like before</a:t>
            </a:r>
          </a:p>
        </p:txBody>
      </p:sp>
      <p:graphicFrame>
        <p:nvGraphicFramePr>
          <p:cNvPr id="61442" name="Object 2"/>
          <p:cNvGraphicFramePr>
            <a:graphicFrameLocks noChangeAspect="1"/>
          </p:cNvGraphicFramePr>
          <p:nvPr/>
        </p:nvGraphicFramePr>
        <p:xfrm>
          <a:off x="758065" y="4237038"/>
          <a:ext cx="7286625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8366" name="Equation" r:id="rId3" imgW="3238500" imgH="304800" progId="Equation.3">
                  <p:embed/>
                </p:oleObj>
              </mc:Choice>
              <mc:Fallback>
                <p:oleObj name="Equation" r:id="rId3" imgW="3238500" imgH="304800" progId="Equation.3">
                  <p:embed/>
                  <p:pic>
                    <p:nvPicPr>
                      <p:cNvPr id="61442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8065" y="4237038"/>
                        <a:ext cx="7286625" cy="685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031991" y="5479144"/>
            <a:ext cx="47292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Still can solve this exactly!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62470" name="Object 6"/>
          <p:cNvGraphicFramePr>
            <a:graphicFrameLocks noChangeAspect="1"/>
          </p:cNvGraphicFramePr>
          <p:nvPr/>
        </p:nvGraphicFramePr>
        <p:xfrm>
          <a:off x="1562100" y="2779486"/>
          <a:ext cx="49149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8367" name="Equation" r:id="rId5" imgW="2184400" imgH="203200" progId="Equation.3">
                  <p:embed/>
                </p:oleObj>
              </mc:Choice>
              <mc:Fallback>
                <p:oleObj name="Equation" r:id="rId5" imgW="2184400" imgH="203200" progId="Equation.3">
                  <p:embed/>
                  <p:pic>
                    <p:nvPicPr>
                      <p:cNvPr id="6247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62100" y="2779486"/>
                        <a:ext cx="4914900" cy="4572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52280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function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5250" y="3090333"/>
            <a:ext cx="3251200" cy="2159000"/>
          </a:xfrm>
          <a:prstGeom prst="rect">
            <a:avLst/>
          </a:prstGeom>
        </p:spPr>
      </p:pic>
      <p:graphicFrame>
        <p:nvGraphicFramePr>
          <p:cNvPr id="94210" name="Object 2"/>
          <p:cNvGraphicFramePr>
            <a:graphicFrameLocks noChangeAspect="1"/>
          </p:cNvGraphicFramePr>
          <p:nvPr>
            <p:extLst/>
          </p:nvPr>
        </p:nvGraphicFramePr>
        <p:xfrm>
          <a:off x="3178175" y="1889125"/>
          <a:ext cx="1882775" cy="722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376" name="Equation" r:id="rId4" imgW="1028700" imgH="393700" progId="Equation.3">
                  <p:embed/>
                </p:oleObj>
              </mc:Choice>
              <mc:Fallback>
                <p:oleObj name="Equation" r:id="rId4" imgW="1028700" imgH="393700" progId="Equation.3">
                  <p:embed/>
                  <p:pic>
                    <p:nvPicPr>
                      <p:cNvPr id="9421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78175" y="1889125"/>
                        <a:ext cx="1882775" cy="7223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47255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0244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Find the best fit of the data based on a logistic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48" y="3856710"/>
            <a:ext cx="3479800" cy="2336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3709" y="3374567"/>
            <a:ext cx="3763434" cy="2818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152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 probability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953000" y="2558554"/>
            <a:ext cx="4191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 smtClean="0">
                <a:solidFill>
                  <a:srgbClr val="FF0000"/>
                </a:solidFill>
              </a:rPr>
              <a:t>What is:</a:t>
            </a:r>
            <a:br>
              <a:rPr lang="en-US" sz="2000" dirty="0" smtClean="0">
                <a:solidFill>
                  <a:srgbClr val="FF0000"/>
                </a:solidFill>
              </a:rPr>
            </a:br>
            <a:r>
              <a:rPr lang="en-US" sz="2000" dirty="0" smtClean="0">
                <a:solidFill>
                  <a:srgbClr val="FF0000"/>
                </a:solidFill>
              </a:rPr>
              <a:t>p(</a:t>
            </a:r>
            <a:r>
              <a:rPr lang="en-US" sz="2000" dirty="0" err="1" smtClean="0">
                <a:solidFill>
                  <a:srgbClr val="FF0000"/>
                </a:solidFill>
              </a:rPr>
              <a:t>MLPass</a:t>
            </a:r>
            <a:r>
              <a:rPr lang="en-US" sz="2000" dirty="0" smtClean="0">
                <a:solidFill>
                  <a:srgbClr val="FF0000"/>
                </a:solidFill>
              </a:rPr>
              <a:t>=true | </a:t>
            </a:r>
            <a:r>
              <a:rPr lang="en-US" sz="2000" dirty="0" err="1" smtClean="0">
                <a:solidFill>
                  <a:srgbClr val="FF0000"/>
                </a:solidFill>
              </a:rPr>
              <a:t>EngPass</a:t>
            </a:r>
            <a:r>
              <a:rPr lang="en-US" sz="2000" dirty="0" smtClean="0">
                <a:solidFill>
                  <a:srgbClr val="FF0000"/>
                </a:solidFill>
              </a:rPr>
              <a:t>=false)?</a:t>
            </a:r>
            <a:endParaRPr lang="en-US" sz="2000" dirty="0">
              <a:solidFill>
                <a:srgbClr val="FF0000"/>
              </a:solidFill>
            </a:endParaRPr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/>
        </p:nvGraphicFramePr>
        <p:xfrm>
          <a:off x="2438400" y="4572000"/>
          <a:ext cx="2744788" cy="392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515" name="Equation" r:id="rId3" imgW="1244600" imgH="177800" progId="Equation.3">
                  <p:embed/>
                </p:oleObj>
              </mc:Choice>
              <mc:Fallback>
                <p:oleObj name="Equation" r:id="rId3" imgW="1244600" imgH="1778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38400" y="4572000"/>
                        <a:ext cx="2744788" cy="392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Table 19"/>
          <p:cNvGraphicFramePr>
            <a:graphicFrameLocks noGrp="1"/>
          </p:cNvGraphicFramePr>
          <p:nvPr/>
        </p:nvGraphicFramePr>
        <p:xfrm>
          <a:off x="228600" y="1905000"/>
          <a:ext cx="45720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MLPass</a:t>
                      </a:r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 AND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rgbClr val="000000"/>
                          </a:solidFill>
                        </a:rPr>
                        <a:t>EngPass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</a:t>
                      </a:r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MLPass</a:t>
                      </a:r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,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rgbClr val="000000"/>
                          </a:solidFill>
                        </a:rPr>
                        <a:t>EngPass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true, true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.88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true, false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.01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false,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true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.04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false, false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.07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75108" name="Object 4"/>
          <p:cNvGraphicFramePr>
            <a:graphicFrameLocks noChangeAspect="1"/>
          </p:cNvGraphicFramePr>
          <p:nvPr/>
        </p:nvGraphicFramePr>
        <p:xfrm>
          <a:off x="871538" y="5243513"/>
          <a:ext cx="5432425" cy="392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516" name="Equation" r:id="rId5" imgW="2463800" imgH="177800" progId="Equation.3">
                  <p:embed/>
                </p:oleObj>
              </mc:Choice>
              <mc:Fallback>
                <p:oleObj name="Equation" r:id="rId5" imgW="2463800" imgH="1778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71538" y="5243513"/>
                        <a:ext cx="5432425" cy="392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2" name="Straight Connector 21"/>
          <p:cNvCxnSpPr/>
          <p:nvPr/>
        </p:nvCxnSpPr>
        <p:spPr bwMode="auto">
          <a:xfrm>
            <a:off x="990600" y="5105400"/>
            <a:ext cx="5257800" cy="158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" name="TextBox 22"/>
          <p:cNvSpPr txBox="1"/>
          <p:nvPr/>
        </p:nvSpPr>
        <p:spPr>
          <a:xfrm>
            <a:off x="6477000" y="4734580"/>
            <a:ext cx="152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= 0.125</a:t>
            </a:r>
            <a:endParaRPr lang="en-US" sz="2800" dirty="0"/>
          </a:p>
        </p:txBody>
      </p:sp>
      <p:graphicFrame>
        <p:nvGraphicFramePr>
          <p:cNvPr id="175109" name="Content Placeholder 3"/>
          <p:cNvGraphicFramePr>
            <a:graphicFrameLocks noChangeAspect="1"/>
          </p:cNvGraphicFramePr>
          <p:nvPr/>
        </p:nvGraphicFramePr>
        <p:xfrm>
          <a:off x="5562600" y="1633537"/>
          <a:ext cx="2441575" cy="804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517" name="Equation" r:id="rId7" imgW="1193800" imgH="393700" progId="Equation.3">
                  <p:embed/>
                </p:oleObj>
              </mc:Choice>
              <mc:Fallback>
                <p:oleObj name="Equation" r:id="rId7" imgW="1193800" imgH="393700" progId="Equation.3">
                  <p:embed/>
                  <p:pic>
                    <p:nvPicPr>
                      <p:cNvPr id="0" name="Content Placeholder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62600" y="1633537"/>
                        <a:ext cx="2441575" cy="8048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612648" y="6091535"/>
            <a:ext cx="7159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Notice this is very different than p(</a:t>
            </a:r>
            <a:r>
              <a:rPr lang="en-US" sz="2400" dirty="0" err="1" smtClean="0">
                <a:solidFill>
                  <a:srgbClr val="0000FF"/>
                </a:solidFill>
              </a:rPr>
              <a:t>MLPass</a:t>
            </a:r>
            <a:r>
              <a:rPr lang="en-US" sz="2400" dirty="0" smtClean="0">
                <a:solidFill>
                  <a:srgbClr val="0000FF"/>
                </a:solidFill>
              </a:rPr>
              <a:t>=true) = 0.89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Both are distributions over X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724400" y="1674810"/>
            <a:ext cx="30275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Conditional probability</a:t>
            </a:r>
            <a:endParaRPr lang="en-US" sz="2400" dirty="0"/>
          </a:p>
        </p:txBody>
      </p:sp>
      <p:graphicFrame>
        <p:nvGraphicFramePr>
          <p:cNvPr id="7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1959163"/>
              </p:ext>
            </p:extLst>
          </p:nvPr>
        </p:nvGraphicFramePr>
        <p:xfrm>
          <a:off x="5994400" y="2971800"/>
          <a:ext cx="1090613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703" name="Equation" r:id="rId3" imgW="533400" imgH="203200" progId="Equation.3">
                  <p:embed/>
                </p:oleObj>
              </mc:Choice>
              <mc:Fallback>
                <p:oleObj name="Equation" r:id="rId3" imgW="533400" imgH="203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94400" y="2971800"/>
                        <a:ext cx="1090613" cy="4159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20759" y="1827210"/>
            <a:ext cx="25827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Unconditional/prior</a:t>
            </a:r>
          </a:p>
          <a:p>
            <a:r>
              <a:rPr lang="en-US" sz="2400" dirty="0" smtClean="0"/>
              <a:t>probability</a:t>
            </a:r>
            <a:endParaRPr lang="en-US" sz="2400" dirty="0"/>
          </a:p>
        </p:txBody>
      </p:sp>
      <p:graphicFrame>
        <p:nvGraphicFramePr>
          <p:cNvPr id="9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5416372"/>
              </p:ext>
            </p:extLst>
          </p:nvPr>
        </p:nvGraphicFramePr>
        <p:xfrm>
          <a:off x="1408112" y="2971800"/>
          <a:ext cx="727075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704" name="Equation" r:id="rId5" imgW="355600" imgH="203200" progId="Equation.3">
                  <p:embed/>
                </p:oleObj>
              </mc:Choice>
              <mc:Fallback>
                <p:oleObj name="Equation" r:id="rId5" imgW="355600" imgH="203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08112" y="2971800"/>
                        <a:ext cx="727075" cy="4159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7855357"/>
              </p:ext>
            </p:extLst>
          </p:nvPr>
        </p:nvGraphicFramePr>
        <p:xfrm>
          <a:off x="787096" y="4114800"/>
          <a:ext cx="2438400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MLPass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</a:t>
                      </a:r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MLPass</a:t>
                      </a:r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)</a:t>
                      </a:r>
                    </a:p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0.89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false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0.11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9726566"/>
              </p:ext>
            </p:extLst>
          </p:nvPr>
        </p:nvGraphicFramePr>
        <p:xfrm>
          <a:off x="5486400" y="4153104"/>
          <a:ext cx="3279648" cy="165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6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31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MLPass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</a:t>
                      </a:r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MLPass|EngPass</a:t>
                      </a:r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=false)</a:t>
                      </a:r>
                    </a:p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0.125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false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0.875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316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 note about notation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612648" y="1600200"/>
            <a:ext cx="8153400" cy="28194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775F55"/>
                </a:solidFill>
              </a:rPr>
              <a:t>When talking about a particular assignment, you should technically write </a:t>
            </a:r>
            <a:r>
              <a:rPr lang="en-US" sz="2800" dirty="0" err="1" smtClean="0">
                <a:solidFill>
                  <a:srgbClr val="775F55"/>
                </a:solidFill>
              </a:rPr>
              <a:t>p(X</a:t>
            </a:r>
            <a:r>
              <a:rPr lang="en-US" sz="2800" dirty="0" smtClean="0">
                <a:solidFill>
                  <a:srgbClr val="775F55"/>
                </a:solidFill>
              </a:rPr>
              <a:t>=</a:t>
            </a:r>
            <a:r>
              <a:rPr lang="en-US" sz="2800" dirty="0" err="1" smtClean="0">
                <a:solidFill>
                  <a:srgbClr val="775F55"/>
                </a:solidFill>
              </a:rPr>
              <a:t>x</a:t>
            </a:r>
            <a:r>
              <a:rPr lang="en-US" sz="2800" dirty="0" smtClean="0">
                <a:solidFill>
                  <a:srgbClr val="775F55"/>
                </a:solidFill>
              </a:rPr>
              <a:t>), etc.</a:t>
            </a:r>
          </a:p>
          <a:p>
            <a:pPr marL="0" indent="0">
              <a:buNone/>
            </a:pPr>
            <a:r>
              <a:rPr lang="en-US" sz="2800" dirty="0" smtClean="0">
                <a:solidFill>
                  <a:srgbClr val="775F55"/>
                </a:solidFill>
              </a:rPr>
              <a:t/>
            </a:r>
            <a:br>
              <a:rPr lang="en-US" sz="2800" dirty="0" smtClean="0">
                <a:solidFill>
                  <a:srgbClr val="775F55"/>
                </a:solidFill>
              </a:rPr>
            </a:br>
            <a:r>
              <a:rPr lang="en-US" sz="2800" dirty="0" smtClean="0">
                <a:solidFill>
                  <a:srgbClr val="775F55"/>
                </a:solidFill>
              </a:rPr>
              <a:t>However, when it’s clear , we’ll often shorten it</a:t>
            </a:r>
          </a:p>
          <a:p>
            <a:pPr marL="0" indent="0">
              <a:buNone/>
            </a:pPr>
            <a:r>
              <a:rPr lang="en-US" sz="2800" dirty="0" smtClean="0">
                <a:solidFill>
                  <a:srgbClr val="775F55"/>
                </a:solidFill>
              </a:rPr>
              <a:t/>
            </a:r>
            <a:br>
              <a:rPr lang="en-US" sz="2800" dirty="0" smtClean="0">
                <a:solidFill>
                  <a:srgbClr val="775F55"/>
                </a:solidFill>
              </a:rPr>
            </a:br>
            <a:r>
              <a:rPr lang="en-US" sz="2800" dirty="0" smtClean="0">
                <a:solidFill>
                  <a:srgbClr val="775F55"/>
                </a:solidFill>
              </a:rPr>
              <a:t>Also, we may also say P(X) or p(x) to generically mean any particular value, i.e. P(X=</a:t>
            </a:r>
            <a:r>
              <a:rPr lang="en-US" sz="2800" dirty="0" err="1" smtClean="0">
                <a:solidFill>
                  <a:srgbClr val="775F55"/>
                </a:solidFill>
              </a:rPr>
              <a:t>x</a:t>
            </a:r>
            <a:r>
              <a:rPr lang="en-US" sz="2800" dirty="0" smtClean="0">
                <a:solidFill>
                  <a:srgbClr val="775F55"/>
                </a:solidFill>
              </a:rPr>
              <a:t>)</a:t>
            </a:r>
            <a:endParaRPr lang="en-US" sz="2800" dirty="0">
              <a:solidFill>
                <a:srgbClr val="775F55"/>
              </a:solidFill>
            </a:endParaRPr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/>
        </p:nvGraphicFramePr>
        <p:xfrm>
          <a:off x="2438400" y="5029200"/>
          <a:ext cx="2744788" cy="392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361" name="Equation" r:id="rId3" imgW="1244600" imgH="177800" progId="Equation.3">
                  <p:embed/>
                </p:oleObj>
              </mc:Choice>
              <mc:Fallback>
                <p:oleObj name="Equation" r:id="rId3" imgW="1244600" imgH="1778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38400" y="5029200"/>
                        <a:ext cx="2744788" cy="392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5108" name="Object 4"/>
          <p:cNvGraphicFramePr>
            <a:graphicFrameLocks noChangeAspect="1"/>
          </p:cNvGraphicFramePr>
          <p:nvPr/>
        </p:nvGraphicFramePr>
        <p:xfrm>
          <a:off x="871538" y="5700713"/>
          <a:ext cx="5432425" cy="392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362" name="Equation" r:id="rId5" imgW="2463800" imgH="177800" progId="Equation.3">
                  <p:embed/>
                </p:oleObj>
              </mc:Choice>
              <mc:Fallback>
                <p:oleObj name="Equation" r:id="rId5" imgW="2463800" imgH="1778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71538" y="5700713"/>
                        <a:ext cx="5432425" cy="392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2" name="Straight Connector 21"/>
          <p:cNvCxnSpPr/>
          <p:nvPr/>
        </p:nvCxnSpPr>
        <p:spPr bwMode="auto">
          <a:xfrm>
            <a:off x="990600" y="5562600"/>
            <a:ext cx="5257800" cy="158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" name="TextBox 22"/>
          <p:cNvSpPr txBox="1"/>
          <p:nvPr/>
        </p:nvSpPr>
        <p:spPr>
          <a:xfrm>
            <a:off x="6477000" y="5191780"/>
            <a:ext cx="152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= 0.125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>
          <a:xfrm>
            <a:off x="93348" y="314958"/>
            <a:ext cx="8898252" cy="629916"/>
          </a:xfrm>
          <a:noFill/>
        </p:spPr>
        <p:txBody>
          <a:bodyPr wrap="square" lIns="63500" tIns="25400" rIns="63500" bIns="25400" anchor="t">
            <a:spAutoFit/>
          </a:bodyPr>
          <a:lstStyle/>
          <a:p>
            <a:pPr eaLnBrk="1" hangingPunct="1">
              <a:lnSpc>
                <a:spcPct val="94000"/>
              </a:lnSpc>
            </a:pPr>
            <a:r>
              <a:rPr lang="en-US" sz="4000" dirty="0"/>
              <a:t>Basic Probability </a:t>
            </a:r>
            <a:r>
              <a:rPr lang="en-US" sz="4000" dirty="0" smtClean="0"/>
              <a:t>Theory: terminology</a:t>
            </a:r>
            <a:endParaRPr lang="en-US" sz="4000" dirty="0"/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385806" y="2286000"/>
            <a:ext cx="8235950" cy="3154300"/>
          </a:xfrm>
          <a:noFill/>
        </p:spPr>
        <p:txBody>
          <a:bodyPr wrap="square" lIns="63500" tIns="25400" rIns="63500" bIns="25400">
            <a:spAutoFit/>
          </a:bodyPr>
          <a:lstStyle/>
          <a:p>
            <a:pPr marL="0" indent="0" eaLnBrk="1" hangingPunct="1">
              <a:lnSpc>
                <a:spcPct val="93000"/>
              </a:lnSpc>
              <a:spcBef>
                <a:spcPct val="47000"/>
              </a:spcBef>
              <a:buNone/>
            </a:pPr>
            <a:r>
              <a:rPr lang="en-US" sz="2400" dirty="0">
                <a:solidFill>
                  <a:schemeClr val="tx2"/>
                </a:solidFill>
              </a:rPr>
              <a:t>An </a:t>
            </a:r>
            <a:r>
              <a:rPr lang="en-US" sz="2400" b="1" dirty="0">
                <a:solidFill>
                  <a:srgbClr val="FF6600"/>
                </a:solidFill>
              </a:rPr>
              <a:t>experiment</a:t>
            </a:r>
            <a:r>
              <a:rPr lang="en-US" sz="2400" dirty="0">
                <a:solidFill>
                  <a:schemeClr val="tx2"/>
                </a:solidFill>
              </a:rPr>
              <a:t> has a set of potential outcomes, e.g., throw a </a:t>
            </a:r>
            <a:r>
              <a:rPr lang="en-US" sz="2400" dirty="0" smtClean="0">
                <a:solidFill>
                  <a:schemeClr val="tx2"/>
                </a:solidFill>
              </a:rPr>
              <a:t>dice, “look at” another sentence</a:t>
            </a:r>
          </a:p>
          <a:p>
            <a:pPr marL="0" indent="0" eaLnBrk="1" hangingPunct="1">
              <a:lnSpc>
                <a:spcPct val="93000"/>
              </a:lnSpc>
              <a:spcBef>
                <a:spcPct val="47000"/>
              </a:spcBef>
              <a:buNone/>
            </a:pPr>
            <a:endParaRPr lang="en-US" sz="2400" dirty="0" smtClean="0">
              <a:solidFill>
                <a:schemeClr val="tx2"/>
              </a:solidFill>
            </a:endParaRPr>
          </a:p>
          <a:p>
            <a:pPr marL="0" indent="0" eaLnBrk="1" hangingPunct="1">
              <a:lnSpc>
                <a:spcPct val="93000"/>
              </a:lnSpc>
              <a:spcBef>
                <a:spcPct val="47000"/>
              </a:spcBef>
              <a:buNone/>
            </a:pPr>
            <a:r>
              <a:rPr lang="en-US" sz="2400" dirty="0" smtClean="0">
                <a:solidFill>
                  <a:schemeClr val="tx2"/>
                </a:solidFill>
              </a:rPr>
              <a:t>The</a:t>
            </a:r>
            <a:r>
              <a:rPr lang="en-US" sz="2400" b="1" dirty="0" smtClean="0">
                <a:solidFill>
                  <a:schemeClr val="tx2"/>
                </a:solidFill>
              </a:rPr>
              <a:t> </a:t>
            </a:r>
            <a:r>
              <a:rPr lang="en-US" sz="2400" b="1" dirty="0">
                <a:solidFill>
                  <a:srgbClr val="FF6600"/>
                </a:solidFill>
              </a:rPr>
              <a:t>sample space</a:t>
            </a:r>
            <a:r>
              <a:rPr lang="en-US" sz="2400" dirty="0">
                <a:solidFill>
                  <a:srgbClr val="FF6600"/>
                </a:solidFill>
              </a:rPr>
              <a:t> </a:t>
            </a:r>
            <a:r>
              <a:rPr lang="en-US" sz="2400" dirty="0">
                <a:solidFill>
                  <a:schemeClr val="tx2"/>
                </a:solidFill>
              </a:rPr>
              <a:t>of an experiment is the set of all possible outcomes, e.g., {1, 2, 3, 4, 5, 6</a:t>
            </a:r>
            <a:r>
              <a:rPr lang="en-US" sz="2400" dirty="0" smtClean="0">
                <a:solidFill>
                  <a:schemeClr val="tx2"/>
                </a:solidFill>
              </a:rPr>
              <a:t>}</a:t>
            </a:r>
          </a:p>
          <a:p>
            <a:pPr marL="0" indent="0" eaLnBrk="1" hangingPunct="1">
              <a:lnSpc>
                <a:spcPct val="93000"/>
              </a:lnSpc>
              <a:spcBef>
                <a:spcPct val="47000"/>
              </a:spcBef>
              <a:buNone/>
            </a:pPr>
            <a:endParaRPr lang="en-US" sz="2400" dirty="0" smtClean="0">
              <a:solidFill>
                <a:schemeClr val="tx2"/>
              </a:solidFill>
            </a:endParaRPr>
          </a:p>
          <a:p>
            <a:pPr marL="0" indent="0" eaLnBrk="1" hangingPunct="1">
              <a:lnSpc>
                <a:spcPct val="93000"/>
              </a:lnSpc>
              <a:spcBef>
                <a:spcPct val="47000"/>
              </a:spcBef>
              <a:buNone/>
            </a:pPr>
            <a:r>
              <a:rPr lang="en-US" sz="2400" dirty="0" smtClean="0">
                <a:solidFill>
                  <a:schemeClr val="tx2"/>
                </a:solidFill>
              </a:rPr>
              <a:t>For machine learning the sample spaces can </a:t>
            </a:r>
            <a:r>
              <a:rPr lang="en-US" sz="2400" b="1" i="1" dirty="0" smtClean="0">
                <a:solidFill>
                  <a:schemeClr val="tx2"/>
                </a:solidFill>
              </a:rPr>
              <a:t>very</a:t>
            </a:r>
            <a:r>
              <a:rPr lang="en-US" sz="2400" dirty="0" smtClean="0">
                <a:solidFill>
                  <a:schemeClr val="tx2"/>
                </a:solidFill>
              </a:rPr>
              <a:t> large</a:t>
            </a:r>
            <a:endParaRPr lang="en-US" sz="1800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Properties of probabilities</a:t>
            </a:r>
            <a:endParaRPr lang="en-US" dirty="0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457200" y="1676400"/>
            <a:ext cx="8229600" cy="914400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dirty="0" smtClean="0">
                <a:ea typeface="ＭＳ Ｐゴシック" charset="-128"/>
              </a:rPr>
              <a:t>P</a:t>
            </a:r>
            <a:r>
              <a:rPr lang="en-US" dirty="0">
                <a:ea typeface="ＭＳ Ｐゴシック" charset="-128"/>
              </a:rPr>
              <a:t>(</a:t>
            </a:r>
            <a:r>
              <a:rPr lang="en-US" i="1" dirty="0">
                <a:ea typeface="ＭＳ Ｐゴシック" charset="-128"/>
              </a:rPr>
              <a:t>A</a:t>
            </a:r>
            <a:r>
              <a:rPr lang="en-US" dirty="0" smtClean="0">
                <a:ea typeface="ＭＳ Ｐゴシック" charset="-128"/>
              </a:rPr>
              <a:t> </a:t>
            </a:r>
            <a:r>
              <a:rPr lang="en-US" i="1" dirty="0" smtClean="0">
                <a:ea typeface="ＭＳ Ｐゴシック" charset="-128"/>
                <a:sym typeface="Symbol" charset="2"/>
              </a:rPr>
              <a:t>or</a:t>
            </a:r>
            <a:r>
              <a:rPr lang="en-US" dirty="0" smtClean="0">
                <a:ea typeface="ＭＳ Ｐゴシック" charset="-128"/>
                <a:sym typeface="Symbol" charset="2"/>
              </a:rPr>
              <a:t> </a:t>
            </a:r>
            <a:r>
              <a:rPr lang="en-US" i="1" dirty="0">
                <a:ea typeface="ＭＳ Ｐゴシック" charset="-128"/>
              </a:rPr>
              <a:t>B</a:t>
            </a:r>
            <a:r>
              <a:rPr lang="en-US" dirty="0">
                <a:ea typeface="ＭＳ Ｐゴシック" charset="-128"/>
              </a:rPr>
              <a:t>) =</a:t>
            </a:r>
            <a:r>
              <a:rPr lang="en-US" dirty="0" smtClean="0">
                <a:ea typeface="ＭＳ Ｐゴシック" charset="-128"/>
              </a:rPr>
              <a:t> ?</a:t>
            </a:r>
            <a:endParaRPr lang="en-US" dirty="0">
              <a:ea typeface="ＭＳ Ｐゴシック" charset="-128"/>
            </a:endParaRPr>
          </a:p>
        </p:txBody>
      </p:sp>
      <p:pic>
        <p:nvPicPr>
          <p:cNvPr id="4" name="Picture 4" descr="axiom3-venn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6"/>
          <a:srcRect/>
          <a:stretch>
            <a:fillRect/>
          </a:stretch>
        </p:blipFill>
        <p:spPr bwMode="auto">
          <a:xfrm>
            <a:off x="2133600" y="2438400"/>
            <a:ext cx="3781425" cy="2495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Properties of probabilities</a:t>
            </a:r>
            <a:endParaRPr lang="en-US" dirty="0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457200" y="1676400"/>
            <a:ext cx="8229600" cy="914400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dirty="0" smtClean="0">
                <a:ea typeface="ＭＳ Ｐゴシック" charset="-128"/>
              </a:rPr>
              <a:t>P</a:t>
            </a:r>
            <a:r>
              <a:rPr lang="en-US" dirty="0">
                <a:ea typeface="ＭＳ Ｐゴシック" charset="-128"/>
              </a:rPr>
              <a:t>(</a:t>
            </a:r>
            <a:r>
              <a:rPr lang="en-US" i="1" dirty="0">
                <a:ea typeface="ＭＳ Ｐゴシック" charset="-128"/>
              </a:rPr>
              <a:t>A</a:t>
            </a:r>
            <a:r>
              <a:rPr lang="en-US" dirty="0" smtClean="0">
                <a:ea typeface="ＭＳ Ｐゴシック" charset="-128"/>
              </a:rPr>
              <a:t> </a:t>
            </a:r>
            <a:r>
              <a:rPr lang="en-US" i="1" dirty="0" smtClean="0">
                <a:ea typeface="ＭＳ Ｐゴシック" charset="-128"/>
                <a:sym typeface="Symbol" charset="2"/>
              </a:rPr>
              <a:t>or</a:t>
            </a:r>
            <a:r>
              <a:rPr lang="en-US" dirty="0" smtClean="0">
                <a:ea typeface="ＭＳ Ｐゴシック" charset="-128"/>
                <a:sym typeface="Symbol" charset="2"/>
              </a:rPr>
              <a:t> </a:t>
            </a:r>
            <a:r>
              <a:rPr lang="en-US" i="1" dirty="0">
                <a:ea typeface="ＭＳ Ｐゴシック" charset="-128"/>
              </a:rPr>
              <a:t>B</a:t>
            </a:r>
            <a:r>
              <a:rPr lang="en-US" dirty="0">
                <a:ea typeface="ＭＳ Ｐゴシック" charset="-128"/>
              </a:rPr>
              <a:t>) = P(</a:t>
            </a:r>
            <a:r>
              <a:rPr lang="en-US" i="1" dirty="0">
                <a:ea typeface="ＭＳ Ｐゴシック" charset="-128"/>
              </a:rPr>
              <a:t>A</a:t>
            </a:r>
            <a:r>
              <a:rPr lang="en-US" dirty="0">
                <a:ea typeface="ＭＳ Ｐゴシック" charset="-128"/>
              </a:rPr>
              <a:t>) + P(</a:t>
            </a:r>
            <a:r>
              <a:rPr lang="en-US" i="1" dirty="0">
                <a:ea typeface="ＭＳ Ｐゴシック" charset="-128"/>
              </a:rPr>
              <a:t>B</a:t>
            </a:r>
            <a:r>
              <a:rPr lang="en-US" dirty="0">
                <a:ea typeface="ＭＳ Ｐゴシック" charset="-128"/>
              </a:rPr>
              <a:t>) - P(</a:t>
            </a:r>
            <a:r>
              <a:rPr lang="en-US" i="1" dirty="0" smtClean="0">
                <a:ea typeface="ＭＳ Ｐゴシック" charset="-128"/>
              </a:rPr>
              <a:t>A</a:t>
            </a:r>
            <a:r>
              <a:rPr lang="en-US" dirty="0" smtClean="0">
                <a:ea typeface="ＭＳ Ｐゴシック" charset="-128"/>
              </a:rPr>
              <a:t>,</a:t>
            </a:r>
            <a:r>
              <a:rPr lang="en-US" i="1" dirty="0" smtClean="0">
                <a:ea typeface="ＭＳ Ｐゴシック" charset="-128"/>
              </a:rPr>
              <a:t>B</a:t>
            </a:r>
            <a:r>
              <a:rPr lang="en-US" dirty="0">
                <a:ea typeface="ＭＳ Ｐゴシック" charset="-128"/>
              </a:rPr>
              <a:t>)</a:t>
            </a:r>
          </a:p>
        </p:txBody>
      </p:sp>
      <p:pic>
        <p:nvPicPr>
          <p:cNvPr id="52228" name="Picture 4" descr="axiom3-venn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6"/>
          <a:srcRect/>
          <a:stretch>
            <a:fillRect/>
          </a:stretch>
        </p:blipFill>
        <p:spPr bwMode="auto">
          <a:xfrm>
            <a:off x="2133600" y="2438400"/>
            <a:ext cx="3781425" cy="2495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>
          <a:xfrm>
            <a:off x="501650" y="336806"/>
            <a:ext cx="5337524" cy="577594"/>
          </a:xfrm>
          <a:noFill/>
        </p:spPr>
        <p:txBody>
          <a:bodyPr wrap="none" lIns="63500" tIns="25400" rIns="63500" bIns="25400" anchor="t">
            <a:spAutoFit/>
          </a:bodyPr>
          <a:lstStyle/>
          <a:p>
            <a:pPr eaLnBrk="1" hangingPunct="1">
              <a:lnSpc>
                <a:spcPct val="94000"/>
              </a:lnSpc>
            </a:pPr>
            <a:r>
              <a:rPr lang="en-US" dirty="0"/>
              <a:t>Properties of</a:t>
            </a:r>
            <a:r>
              <a:rPr lang="en-US" dirty="0" smtClean="0"/>
              <a:t> probabilities</a:t>
            </a:r>
            <a:endParaRPr lang="en-US" dirty="0"/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09600" y="1676400"/>
            <a:ext cx="8382000" cy="3975755"/>
          </a:xfrm>
          <a:noFill/>
        </p:spPr>
        <p:txBody>
          <a:bodyPr lIns="63500" tIns="25400" rIns="63500" bIns="25400">
            <a:spAutoFit/>
          </a:bodyPr>
          <a:lstStyle/>
          <a:p>
            <a:pPr marL="0" indent="0" eaLnBrk="1" hangingPunct="1">
              <a:lnSpc>
                <a:spcPct val="94000"/>
              </a:lnSpc>
              <a:spcBef>
                <a:spcPct val="47000"/>
              </a:spcBef>
              <a:buNone/>
            </a:pPr>
            <a:r>
              <a:rPr lang="en-US" sz="2800" dirty="0" smtClean="0">
                <a:solidFill>
                  <a:schemeClr val="tx2"/>
                </a:solidFill>
              </a:rPr>
              <a:t>P</a:t>
            </a:r>
            <a:r>
              <a:rPr lang="en-US" sz="2800" dirty="0">
                <a:solidFill>
                  <a:schemeClr val="tx2"/>
                </a:solidFill>
              </a:rPr>
              <a:t>(</a:t>
            </a:r>
            <a:r>
              <a:rPr lang="en-US" sz="2800" dirty="0">
                <a:solidFill>
                  <a:schemeClr val="tx2"/>
                </a:solidFill>
                <a:latin typeface="Symbol" charset="2"/>
              </a:rPr>
              <a:t>Ø</a:t>
            </a:r>
            <a:r>
              <a:rPr lang="en-US" sz="2800" dirty="0">
                <a:solidFill>
                  <a:schemeClr val="tx2"/>
                </a:solidFill>
              </a:rPr>
              <a:t>E) = 1– P(E)</a:t>
            </a:r>
            <a:endParaRPr lang="en-US" sz="2800" dirty="0" smtClean="0">
              <a:solidFill>
                <a:schemeClr val="tx2"/>
              </a:solidFill>
            </a:endParaRPr>
          </a:p>
          <a:p>
            <a:pPr marL="0" indent="0" eaLnBrk="1" hangingPunct="1">
              <a:lnSpc>
                <a:spcPct val="94000"/>
              </a:lnSpc>
              <a:spcBef>
                <a:spcPct val="47000"/>
              </a:spcBef>
              <a:buNone/>
            </a:pPr>
            <a:endParaRPr lang="en-US" sz="2800" dirty="0" smtClean="0">
              <a:solidFill>
                <a:schemeClr val="tx2"/>
              </a:solidFill>
            </a:endParaRPr>
          </a:p>
          <a:p>
            <a:pPr marL="0" indent="0" eaLnBrk="1" hangingPunct="1">
              <a:lnSpc>
                <a:spcPct val="94000"/>
              </a:lnSpc>
              <a:spcBef>
                <a:spcPct val="47000"/>
              </a:spcBef>
              <a:buNone/>
            </a:pPr>
            <a:r>
              <a:rPr lang="en-US" sz="2800" dirty="0" smtClean="0">
                <a:solidFill>
                  <a:schemeClr val="tx2"/>
                </a:solidFill>
              </a:rPr>
              <a:t>More generally:</a:t>
            </a:r>
          </a:p>
          <a:p>
            <a:pPr lvl="1">
              <a:lnSpc>
                <a:spcPct val="94000"/>
              </a:lnSpc>
              <a:spcBef>
                <a:spcPct val="47000"/>
              </a:spcBef>
            </a:pPr>
            <a:r>
              <a:rPr lang="en-US" sz="2500" dirty="0" smtClean="0">
                <a:solidFill>
                  <a:schemeClr val="tx2"/>
                </a:solidFill>
              </a:rPr>
              <a:t>Given events E = e</a:t>
            </a:r>
            <a:r>
              <a:rPr lang="en-US" sz="2500" baseline="-25000" dirty="0" smtClean="0">
                <a:solidFill>
                  <a:schemeClr val="tx2"/>
                </a:solidFill>
              </a:rPr>
              <a:t>1</a:t>
            </a:r>
            <a:r>
              <a:rPr lang="en-US" sz="2500" dirty="0" smtClean="0">
                <a:solidFill>
                  <a:schemeClr val="tx2"/>
                </a:solidFill>
              </a:rPr>
              <a:t>, e</a:t>
            </a:r>
            <a:r>
              <a:rPr lang="en-US" sz="2500" baseline="-25000" dirty="0" smtClean="0">
                <a:solidFill>
                  <a:schemeClr val="tx2"/>
                </a:solidFill>
              </a:rPr>
              <a:t>2</a:t>
            </a:r>
            <a:r>
              <a:rPr lang="en-US" sz="2500" dirty="0" smtClean="0">
                <a:solidFill>
                  <a:schemeClr val="tx2"/>
                </a:solidFill>
              </a:rPr>
              <a:t>, …, e</a:t>
            </a:r>
            <a:r>
              <a:rPr lang="en-US" sz="2500" baseline="-25000" dirty="0" smtClean="0">
                <a:solidFill>
                  <a:schemeClr val="tx2"/>
                </a:solidFill>
              </a:rPr>
              <a:t>n</a:t>
            </a:r>
            <a:endParaRPr lang="en-US" sz="2500" dirty="0" smtClean="0">
              <a:solidFill>
                <a:schemeClr val="tx2"/>
              </a:solidFill>
            </a:endParaRPr>
          </a:p>
          <a:p>
            <a:pPr lvl="1">
              <a:lnSpc>
                <a:spcPct val="94000"/>
              </a:lnSpc>
              <a:spcBef>
                <a:spcPct val="47000"/>
              </a:spcBef>
            </a:pPr>
            <a:endParaRPr lang="en-US" sz="2500" dirty="0" smtClean="0">
              <a:solidFill>
                <a:schemeClr val="tx2"/>
              </a:solidFill>
            </a:endParaRPr>
          </a:p>
          <a:p>
            <a:pPr eaLnBrk="1" hangingPunct="1">
              <a:lnSpc>
                <a:spcPct val="94000"/>
              </a:lnSpc>
              <a:spcBef>
                <a:spcPct val="47000"/>
              </a:spcBef>
            </a:pPr>
            <a:endParaRPr lang="en-US" sz="2800" dirty="0" smtClean="0">
              <a:solidFill>
                <a:schemeClr val="tx2"/>
              </a:solidFill>
            </a:endParaRPr>
          </a:p>
          <a:p>
            <a:pPr marL="0" indent="0" eaLnBrk="1" hangingPunct="1">
              <a:lnSpc>
                <a:spcPct val="94000"/>
              </a:lnSpc>
              <a:spcBef>
                <a:spcPct val="47000"/>
              </a:spcBef>
              <a:buNone/>
            </a:pPr>
            <a:r>
              <a:rPr lang="en-US" sz="2800" dirty="0" smtClean="0">
                <a:solidFill>
                  <a:schemeClr val="tx2"/>
                </a:solidFill>
              </a:rPr>
              <a:t>P</a:t>
            </a:r>
            <a:r>
              <a:rPr lang="en-US" sz="2800" dirty="0">
                <a:solidFill>
                  <a:schemeClr val="tx2"/>
                </a:solidFill>
              </a:rPr>
              <a:t>(E1, E2</a:t>
            </a:r>
            <a:r>
              <a:rPr lang="en-US" sz="2800" dirty="0" smtClean="0">
                <a:solidFill>
                  <a:schemeClr val="tx2"/>
                </a:solidFill>
              </a:rPr>
              <a:t>) </a:t>
            </a:r>
            <a:r>
              <a:rPr lang="en-US" sz="2800" dirty="0" smtClean="0">
                <a:solidFill>
                  <a:schemeClr val="tx2"/>
                </a:solidFill>
                <a:ea typeface="Tahoma" charset="0"/>
                <a:cs typeface="Tahoma" charset="0"/>
              </a:rPr>
              <a:t>≤ </a:t>
            </a:r>
            <a:r>
              <a:rPr lang="en-US" sz="2800" dirty="0" smtClean="0">
                <a:solidFill>
                  <a:schemeClr val="tx2"/>
                </a:solidFill>
              </a:rPr>
              <a:t>P</a:t>
            </a:r>
            <a:r>
              <a:rPr lang="en-US" sz="2800" dirty="0">
                <a:solidFill>
                  <a:schemeClr val="tx2"/>
                </a:solidFill>
              </a:rPr>
              <a:t>(E1</a:t>
            </a:r>
            <a:r>
              <a:rPr lang="en-US" sz="2800" dirty="0" smtClean="0">
                <a:solidFill>
                  <a:schemeClr val="tx2"/>
                </a:solidFill>
              </a:rPr>
              <a:t>)</a:t>
            </a:r>
            <a:endParaRPr lang="en-US" dirty="0">
              <a:solidFill>
                <a:schemeClr val="tx2"/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0637268"/>
              </p:ext>
            </p:extLst>
          </p:nvPr>
        </p:nvGraphicFramePr>
        <p:xfrm>
          <a:off x="1715814" y="4038600"/>
          <a:ext cx="2627586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1543" name="Equation" r:id="rId6" imgW="1270000" imgH="368300" progId="Equation.3">
                  <p:embed/>
                </p:oleObj>
              </mc:Choice>
              <mc:Fallback>
                <p:oleObj name="Equation" r:id="rId6" imgW="1270000" imgH="3683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15814" y="4038600"/>
                        <a:ext cx="2627586" cy="762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Chain rule (aka product rule)</a:t>
            </a:r>
            <a:endParaRPr lang="en-US" dirty="0"/>
          </a:p>
        </p:txBody>
      </p:sp>
      <p:graphicFrame>
        <p:nvGraphicFramePr>
          <p:cNvPr id="177154" name="Content Placeholder 3"/>
          <p:cNvGraphicFramePr>
            <a:graphicFrameLocks noChangeAspect="1"/>
          </p:cNvGraphicFramePr>
          <p:nvPr/>
        </p:nvGraphicFramePr>
        <p:xfrm>
          <a:off x="796925" y="1752600"/>
          <a:ext cx="2441575" cy="804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6297" name="Equation" r:id="rId3" imgW="1193800" imgH="393700" progId="Equation.3">
                  <p:embed/>
                </p:oleObj>
              </mc:Choice>
              <mc:Fallback>
                <p:oleObj name="Equation" r:id="rId3" imgW="1193800" imgH="393700" progId="Equation.3">
                  <p:embed/>
                  <p:pic>
                    <p:nvPicPr>
                      <p:cNvPr id="0" name="Content Placeholder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6925" y="1752600"/>
                        <a:ext cx="2441575" cy="8048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7155" name="Content Placeholder 3"/>
          <p:cNvGraphicFramePr>
            <a:graphicFrameLocks noChangeAspect="1"/>
          </p:cNvGraphicFramePr>
          <p:nvPr/>
        </p:nvGraphicFramePr>
        <p:xfrm>
          <a:off x="5064125" y="1828800"/>
          <a:ext cx="3013075" cy="363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6298" name="Equation" r:id="rId5" imgW="1473200" imgH="177800" progId="Equation.3">
                  <p:embed/>
                </p:oleObj>
              </mc:Choice>
              <mc:Fallback>
                <p:oleObj name="Equation" r:id="rId5" imgW="1473200" imgH="1778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64125" y="1828800"/>
                        <a:ext cx="3013075" cy="3635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ight Arrow 5"/>
          <p:cNvSpPr/>
          <p:nvPr/>
        </p:nvSpPr>
        <p:spPr bwMode="auto">
          <a:xfrm>
            <a:off x="3692525" y="1828800"/>
            <a:ext cx="1066800" cy="533400"/>
          </a:xfrm>
          <a:prstGeom prst="rightArrow">
            <a:avLst/>
          </a:prstGeom>
          <a:noFill/>
          <a:ln w="25400" cap="flat" cmpd="sng" algn="ctr">
            <a:solidFill>
              <a:srgbClr val="00009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  <a:ea typeface="Arial" pitchFamily="-111" charset="0"/>
              <a:cs typeface="Arial" pitchFamily="-111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38200" y="3014008"/>
            <a:ext cx="6553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 smtClean="0">
                <a:solidFill>
                  <a:srgbClr val="775F55"/>
                </a:solidFill>
              </a:rPr>
              <a:t>We can view calculating the probability of X </a:t>
            </a:r>
            <a:r>
              <a:rPr lang="en-US" sz="2400" i="1" dirty="0" smtClean="0">
                <a:solidFill>
                  <a:srgbClr val="775F55"/>
                </a:solidFill>
              </a:rPr>
              <a:t>AND</a:t>
            </a:r>
            <a:r>
              <a:rPr lang="en-US" sz="2400" dirty="0" smtClean="0">
                <a:solidFill>
                  <a:srgbClr val="775F55"/>
                </a:solidFill>
              </a:rPr>
              <a:t> Y occurring as two steps: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 smtClean="0">
                <a:solidFill>
                  <a:srgbClr val="775F55"/>
                </a:solidFill>
              </a:rPr>
              <a:t>Y occurs with some probability P(Y)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 smtClean="0">
                <a:solidFill>
                  <a:srgbClr val="775F55"/>
                </a:solidFill>
              </a:rPr>
              <a:t>Then, X occurs, given that Y has occurred</a:t>
            </a:r>
          </a:p>
          <a:p>
            <a:pPr algn="l"/>
            <a:r>
              <a:rPr lang="en-US" sz="2400" dirty="0" smtClean="0">
                <a:solidFill>
                  <a:srgbClr val="775F55"/>
                </a:solidFill>
              </a:rPr>
              <a:t> </a:t>
            </a:r>
            <a:endParaRPr lang="en-US" sz="2400" dirty="0">
              <a:solidFill>
                <a:srgbClr val="775F55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76400" y="5715000"/>
            <a:ext cx="541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or you can just trust the math… </a:t>
            </a:r>
            <a:r>
              <a:rPr lang="en-US" sz="2400" dirty="0" err="1" smtClean="0">
                <a:solidFill>
                  <a:srgbClr val="0000FF"/>
                </a:solidFill>
                <a:sym typeface="Wingdings"/>
              </a:rPr>
              <a:t>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953000" y="1707822"/>
            <a:ext cx="3241675" cy="609600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Chain rule</a:t>
            </a:r>
            <a:endParaRPr lang="en-US" dirty="0"/>
          </a:p>
        </p:txBody>
      </p:sp>
      <p:graphicFrame>
        <p:nvGraphicFramePr>
          <p:cNvPr id="177155" name="Content Placeholder 3"/>
          <p:cNvGraphicFramePr>
            <a:graphicFrameLocks noChangeAspect="1"/>
          </p:cNvGraphicFramePr>
          <p:nvPr/>
        </p:nvGraphicFramePr>
        <p:xfrm>
          <a:off x="639763" y="1905000"/>
          <a:ext cx="3868737" cy="363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855" name="Equation" r:id="rId3" imgW="1892300" imgH="177800" progId="Equation.3">
                  <p:embed/>
                </p:oleObj>
              </mc:Choice>
              <mc:Fallback>
                <p:oleObj name="Equation" r:id="rId3" imgW="1892300" imgH="1778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9763" y="1905000"/>
                        <a:ext cx="3868737" cy="3635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9204" name="Object 4"/>
          <p:cNvGraphicFramePr>
            <a:graphicFrameLocks noChangeAspect="1"/>
          </p:cNvGraphicFramePr>
          <p:nvPr/>
        </p:nvGraphicFramePr>
        <p:xfrm>
          <a:off x="609600" y="2438400"/>
          <a:ext cx="3609975" cy="363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856" name="Equation" r:id="rId5" imgW="1765300" imgH="177800" progId="Equation.3">
                  <p:embed/>
                </p:oleObj>
              </mc:Choice>
              <mc:Fallback>
                <p:oleObj name="Equation" r:id="rId5" imgW="1765300" imgH="1778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" y="2438400"/>
                        <a:ext cx="3609975" cy="3635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9205" name="Object 5"/>
          <p:cNvGraphicFramePr>
            <a:graphicFrameLocks noChangeAspect="1"/>
          </p:cNvGraphicFramePr>
          <p:nvPr/>
        </p:nvGraphicFramePr>
        <p:xfrm>
          <a:off x="584200" y="3048000"/>
          <a:ext cx="4597400" cy="363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857" name="Equation" r:id="rId7" imgW="2247900" imgH="177800" progId="Equation.3">
                  <p:embed/>
                </p:oleObj>
              </mc:Choice>
              <mc:Fallback>
                <p:oleObj name="Equation" r:id="rId7" imgW="2247900" imgH="177800" progId="Equation.3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4200" y="3048000"/>
                        <a:ext cx="4597400" cy="3635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9206" name="Object 6"/>
          <p:cNvGraphicFramePr>
            <a:graphicFrameLocks noChangeAspect="1"/>
          </p:cNvGraphicFramePr>
          <p:nvPr/>
        </p:nvGraphicFramePr>
        <p:xfrm>
          <a:off x="631825" y="3657600"/>
          <a:ext cx="3635375" cy="363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858" name="Equation" r:id="rId9" imgW="1778000" imgH="177800" progId="Equation.3">
                  <p:embed/>
                </p:oleObj>
              </mc:Choice>
              <mc:Fallback>
                <p:oleObj name="Equation" r:id="rId9" imgW="1778000" imgH="177800" progId="Equation.3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1825" y="3657600"/>
                        <a:ext cx="3635375" cy="3635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9207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3489277"/>
              </p:ext>
            </p:extLst>
          </p:nvPr>
        </p:nvGraphicFramePr>
        <p:xfrm>
          <a:off x="1676400" y="4724400"/>
          <a:ext cx="5181600" cy="7402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859" name="Equation" r:id="rId11" imgW="1244600" imgH="177800" progId="Equation.3">
                  <p:embed/>
                </p:oleObj>
              </mc:Choice>
              <mc:Fallback>
                <p:oleObj name="Equation" r:id="rId11" imgW="1244600" imgH="177800" progId="Equation.3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6400" y="4724400"/>
                        <a:ext cx="5181600" cy="740227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 of the chain rule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rgbClr val="775F55"/>
                </a:solidFill>
              </a:rPr>
              <a:t>We saw that we could calculate the individual prior probabilities using the joint distribution</a:t>
            </a:r>
          </a:p>
          <a:p>
            <a:endParaRPr lang="en-US" sz="2400" dirty="0" smtClean="0">
              <a:solidFill>
                <a:srgbClr val="775F55"/>
              </a:solidFill>
            </a:endParaRPr>
          </a:p>
          <a:p>
            <a:endParaRPr lang="en-US" sz="2400" dirty="0" smtClean="0">
              <a:solidFill>
                <a:srgbClr val="775F55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FF0000"/>
                </a:solidFill>
              </a:rPr>
              <a:t>What if we don’t have the joint distribution, but do have conditional probability information:</a:t>
            </a:r>
          </a:p>
          <a:p>
            <a:pPr lvl="1"/>
            <a:r>
              <a:rPr lang="en-US" sz="2100" dirty="0" smtClean="0">
                <a:solidFill>
                  <a:srgbClr val="775F55"/>
                </a:solidFill>
              </a:rPr>
              <a:t>P(Y)</a:t>
            </a:r>
          </a:p>
          <a:p>
            <a:pPr lvl="1"/>
            <a:r>
              <a:rPr lang="en-US" sz="2100" dirty="0" smtClean="0">
                <a:solidFill>
                  <a:srgbClr val="775F55"/>
                </a:solidFill>
              </a:rPr>
              <a:t>P(X|Y) </a:t>
            </a:r>
            <a:endParaRPr lang="en-US" sz="2100" dirty="0">
              <a:solidFill>
                <a:srgbClr val="775F55"/>
              </a:solidFill>
            </a:endParaRPr>
          </a:p>
        </p:txBody>
      </p:sp>
      <p:graphicFrame>
        <p:nvGraphicFramePr>
          <p:cNvPr id="314370" name="Object 2"/>
          <p:cNvGraphicFramePr>
            <a:graphicFrameLocks noChangeAspect="1"/>
          </p:cNvGraphicFramePr>
          <p:nvPr/>
        </p:nvGraphicFramePr>
        <p:xfrm>
          <a:off x="2527300" y="2514600"/>
          <a:ext cx="2108200" cy="73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753" name="Equation" r:id="rId3" imgW="1054100" imgH="368300" progId="Equation.3">
                  <p:embed/>
                </p:oleObj>
              </mc:Choice>
              <mc:Fallback>
                <p:oleObj name="Equation" r:id="rId3" imgW="1054100" imgH="3683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27300" y="2514600"/>
                        <a:ext cx="2108200" cy="7366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4371" name="Object 3"/>
          <p:cNvGraphicFramePr>
            <a:graphicFrameLocks noChangeAspect="1"/>
          </p:cNvGraphicFramePr>
          <p:nvPr/>
        </p:nvGraphicFramePr>
        <p:xfrm>
          <a:off x="2222500" y="5334000"/>
          <a:ext cx="2768600" cy="73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754" name="Equation" r:id="rId5" imgW="1384300" imgH="368300" progId="Equation.3">
                  <p:embed/>
                </p:oleObj>
              </mc:Choice>
              <mc:Fallback>
                <p:oleObj name="Equation" r:id="rId5" imgW="1384300" imgH="3683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22500" y="5334000"/>
                        <a:ext cx="2768600" cy="7366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85800" y="6019800"/>
            <a:ext cx="7827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6600"/>
                </a:solidFill>
              </a:rPr>
              <a:t>This is called “summing over” or “marginalizing out” a variable </a:t>
            </a:r>
            <a:endParaRPr lang="en-US" sz="2400" dirty="0">
              <a:solidFill>
                <a:srgbClr val="FF66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Bayes</a:t>
            </a:r>
            <a:r>
              <a:rPr lang="en-US" dirty="0" smtClean="0"/>
              <a:t>’ rule (theorem)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762000" y="1905000"/>
            <a:ext cx="7342188" cy="2133600"/>
            <a:chOff x="762000" y="1905000"/>
            <a:chExt cx="7342188" cy="2133600"/>
          </a:xfrm>
        </p:grpSpPr>
        <p:graphicFrame>
          <p:nvGraphicFramePr>
            <p:cNvPr id="4" name="Content Placeholder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54125975"/>
                </p:ext>
              </p:extLst>
            </p:nvPr>
          </p:nvGraphicFramePr>
          <p:xfrm>
            <a:off x="762000" y="1905000"/>
            <a:ext cx="2441575" cy="8048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98879" name="Equation" r:id="rId3" imgW="1193800" imgH="393700" progId="Equation.3">
                    <p:embed/>
                  </p:oleObj>
                </mc:Choice>
                <mc:Fallback>
                  <p:oleObj name="Equation" r:id="rId3" imgW="1193800" imgH="393700" progId="Equation.3">
                    <p:embed/>
                    <p:pic>
                      <p:nvPicPr>
                        <p:cNvPr id="0" name="Content Placeholder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62000" y="1905000"/>
                          <a:ext cx="2441575" cy="804863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=""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" name="Content Placeholder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853812891"/>
                </p:ext>
              </p:extLst>
            </p:nvPr>
          </p:nvGraphicFramePr>
          <p:xfrm>
            <a:off x="5029200" y="1981200"/>
            <a:ext cx="3013075" cy="3635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98880" name="Equation" r:id="rId5" imgW="1473200" imgH="177800" progId="Equation.3">
                    <p:embed/>
                  </p:oleObj>
                </mc:Choice>
                <mc:Fallback>
                  <p:oleObj name="Equation" r:id="rId5" imgW="1473200" imgH="177800" progId="Equation.3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029200" y="1981200"/>
                          <a:ext cx="3013075" cy="363538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=""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" name="Right Arrow 5"/>
            <p:cNvSpPr/>
            <p:nvPr/>
          </p:nvSpPr>
          <p:spPr bwMode="auto">
            <a:xfrm>
              <a:off x="3657600" y="1981200"/>
              <a:ext cx="1066800" cy="533400"/>
            </a:xfrm>
            <a:prstGeom prst="rightArrow">
              <a:avLst/>
            </a:prstGeom>
            <a:noFill/>
            <a:ln w="25400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1" charset="0"/>
                <a:ea typeface="Arial" pitchFamily="-111" charset="0"/>
                <a:cs typeface="Arial" pitchFamily="-111" charset="0"/>
              </a:endParaRPr>
            </a:p>
          </p:txBody>
        </p:sp>
        <p:graphicFrame>
          <p:nvGraphicFramePr>
            <p:cNvPr id="7" name="Content Placeholder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776923381"/>
                </p:ext>
              </p:extLst>
            </p:nvPr>
          </p:nvGraphicFramePr>
          <p:xfrm>
            <a:off x="796925" y="3233737"/>
            <a:ext cx="2441575" cy="8048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98881" name="Equation" r:id="rId7" imgW="1193800" imgH="393700" progId="Equation.3">
                    <p:embed/>
                  </p:oleObj>
                </mc:Choice>
                <mc:Fallback>
                  <p:oleObj name="Equation" r:id="rId7" imgW="1193800" imgH="393700" progId="Equation.3">
                    <p:embed/>
                    <p:pic>
                      <p:nvPicPr>
                        <p:cNvPr id="0" name="Picture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96925" y="3233737"/>
                          <a:ext cx="2441575" cy="804863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=""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" name="Content Placeholder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896610026"/>
                </p:ext>
              </p:extLst>
            </p:nvPr>
          </p:nvGraphicFramePr>
          <p:xfrm>
            <a:off x="5038725" y="3309938"/>
            <a:ext cx="3065463" cy="3635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98882" name="Equation" r:id="rId9" imgW="1498600" imgH="177800" progId="Equation.3">
                    <p:embed/>
                  </p:oleObj>
                </mc:Choice>
                <mc:Fallback>
                  <p:oleObj name="Equation" r:id="rId9" imgW="1498600" imgH="177800" progId="Equation.3">
                    <p:embed/>
                    <p:pic>
                      <p:nvPicPr>
                        <p:cNvPr id="0" name="Picture 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038725" y="3309938"/>
                          <a:ext cx="3065463" cy="363537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=""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9" name="Right Arrow 8"/>
            <p:cNvSpPr/>
            <p:nvPr/>
          </p:nvSpPr>
          <p:spPr bwMode="auto">
            <a:xfrm>
              <a:off x="3692525" y="3309937"/>
              <a:ext cx="1066800" cy="533400"/>
            </a:xfrm>
            <a:prstGeom prst="rightArrow">
              <a:avLst/>
            </a:prstGeom>
            <a:noFill/>
            <a:ln w="25400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1" charset="0"/>
                <a:ea typeface="Arial" pitchFamily="-111" charset="0"/>
                <a:cs typeface="Arial" pitchFamily="-111" charset="0"/>
              </a:endParaRPr>
            </a:p>
          </p:txBody>
        </p:sp>
      </p:grpSp>
      <p:graphicFrame>
        <p:nvGraphicFramePr>
          <p:cNvPr id="250886" name="Content Placeholder 3"/>
          <p:cNvGraphicFramePr>
            <a:graphicFrameLocks noChangeAspect="1"/>
          </p:cNvGraphicFramePr>
          <p:nvPr/>
        </p:nvGraphicFramePr>
        <p:xfrm>
          <a:off x="2133600" y="4876800"/>
          <a:ext cx="4269301" cy="106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8883" name="Equation" r:id="rId11" imgW="1574800" imgH="393700" progId="Equation.3">
                  <p:embed/>
                </p:oleObj>
              </mc:Choice>
              <mc:Fallback>
                <p:oleObj name="Equation" r:id="rId11" imgW="1574800" imgH="393700" progId="Equation.3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3600" y="4876800"/>
                        <a:ext cx="4269301" cy="1066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Bayes’ rule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752600"/>
            <a:ext cx="8229600" cy="24384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775F55"/>
                </a:solidFill>
              </a:rPr>
              <a:t>Allows us to talk about P(Y|X) rather than P(X|Y)</a:t>
            </a:r>
          </a:p>
          <a:p>
            <a:pPr marL="0" indent="0">
              <a:buNone/>
            </a:pPr>
            <a:endParaRPr lang="en-US" sz="2800" dirty="0" smtClean="0">
              <a:solidFill>
                <a:srgbClr val="775F55"/>
              </a:solidFill>
            </a:endParaRPr>
          </a:p>
          <a:p>
            <a:pPr marL="0" indent="0">
              <a:buNone/>
            </a:pPr>
            <a:r>
              <a:rPr lang="en-US" sz="2800" dirty="0" smtClean="0">
                <a:solidFill>
                  <a:srgbClr val="775F55"/>
                </a:solidFill>
              </a:rPr>
              <a:t>Sometimes this can be more intuitive</a:t>
            </a:r>
          </a:p>
          <a:p>
            <a:pPr marL="0" indent="0">
              <a:buNone/>
            </a:pPr>
            <a:endParaRPr lang="en-US" sz="2800" dirty="0" smtClean="0">
              <a:solidFill>
                <a:srgbClr val="775F55"/>
              </a:solidFill>
            </a:endParaRPr>
          </a:p>
          <a:p>
            <a:pPr marL="0" indent="0">
              <a:buNone/>
            </a:pPr>
            <a:r>
              <a:rPr lang="en-US" sz="2800" dirty="0" smtClean="0">
                <a:solidFill>
                  <a:srgbClr val="FF0000"/>
                </a:solidFill>
              </a:rPr>
              <a:t>Why?</a:t>
            </a:r>
            <a:endParaRPr lang="en-US" sz="2800" dirty="0">
              <a:solidFill>
                <a:srgbClr val="FF0000"/>
              </a:solidFill>
            </a:endParaRPr>
          </a:p>
        </p:txBody>
      </p:sp>
      <p:graphicFrame>
        <p:nvGraphicFramePr>
          <p:cNvPr id="251906" name="Content Placeholder 3"/>
          <p:cNvGraphicFramePr>
            <a:graphicFrameLocks noChangeAspect="1"/>
          </p:cNvGraphicFramePr>
          <p:nvPr/>
        </p:nvGraphicFramePr>
        <p:xfrm>
          <a:off x="2133600" y="4343400"/>
          <a:ext cx="4268788" cy="106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9191" name="Equation" r:id="rId3" imgW="1574800" imgH="393700" progId="Equation.3">
                  <p:embed/>
                </p:oleObj>
              </mc:Choice>
              <mc:Fallback>
                <p:oleObj name="Equation" r:id="rId3" imgW="1574800" imgH="393700" progId="Equation.3">
                  <p:embed/>
                  <p:pic>
                    <p:nvPicPr>
                      <p:cNvPr id="0" name="Content Placeholder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3600" y="4343400"/>
                        <a:ext cx="4268788" cy="1066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Bayes’ rule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rgbClr val="775F55"/>
                </a:solidFill>
              </a:rPr>
              <a:t>p(disease | symptoms)</a:t>
            </a:r>
          </a:p>
          <a:p>
            <a:pPr lvl="1"/>
            <a:r>
              <a:rPr lang="en-US" sz="2000" dirty="0" smtClean="0">
                <a:solidFill>
                  <a:srgbClr val="775F55"/>
                </a:solidFill>
              </a:rPr>
              <a:t>For everyone who had those symptoms, how many had the disease?</a:t>
            </a:r>
          </a:p>
          <a:p>
            <a:pPr lvl="1"/>
            <a:r>
              <a:rPr lang="en-US" sz="2000" dirty="0" smtClean="0">
                <a:solidFill>
                  <a:srgbClr val="775F55"/>
                </a:solidFill>
              </a:rPr>
              <a:t>p(</a:t>
            </a:r>
            <a:r>
              <a:rPr lang="en-US" sz="2000" dirty="0" err="1" smtClean="0">
                <a:solidFill>
                  <a:srgbClr val="775F55"/>
                </a:solidFill>
              </a:rPr>
              <a:t>symptoms|disease</a:t>
            </a:r>
            <a:r>
              <a:rPr lang="en-US" sz="2000" dirty="0" smtClean="0">
                <a:solidFill>
                  <a:srgbClr val="775F55"/>
                </a:solidFill>
              </a:rPr>
              <a:t>)</a:t>
            </a:r>
          </a:p>
          <a:p>
            <a:pPr lvl="2"/>
            <a:r>
              <a:rPr lang="en-US" sz="1800" dirty="0" smtClean="0">
                <a:solidFill>
                  <a:srgbClr val="775F55"/>
                </a:solidFill>
              </a:rPr>
              <a:t>For everyone that had the disease, how many had this symptom?</a:t>
            </a:r>
          </a:p>
          <a:p>
            <a:pPr lvl="2"/>
            <a:endParaRPr lang="en-US" sz="1800" dirty="0" smtClean="0">
              <a:solidFill>
                <a:srgbClr val="775F55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775F55"/>
                </a:solidFill>
              </a:rPr>
              <a:t>p( label| features )</a:t>
            </a:r>
          </a:p>
          <a:p>
            <a:pPr lvl="1"/>
            <a:r>
              <a:rPr lang="en-US" sz="2000" dirty="0" smtClean="0">
                <a:solidFill>
                  <a:srgbClr val="775F55"/>
                </a:solidFill>
              </a:rPr>
              <a:t>For all examples that had those features, how many had that label?</a:t>
            </a:r>
          </a:p>
          <a:p>
            <a:pPr lvl="1"/>
            <a:r>
              <a:rPr lang="en-US" sz="2000" dirty="0" smtClean="0">
                <a:solidFill>
                  <a:srgbClr val="775F55"/>
                </a:solidFill>
              </a:rPr>
              <a:t>p(features | label)</a:t>
            </a:r>
          </a:p>
          <a:p>
            <a:pPr lvl="2"/>
            <a:r>
              <a:rPr lang="en-US" sz="1800" dirty="0" smtClean="0">
                <a:solidFill>
                  <a:srgbClr val="775F55"/>
                </a:solidFill>
              </a:rPr>
              <a:t>For all the examples with that label, how many had this feature</a:t>
            </a:r>
          </a:p>
          <a:p>
            <a:endParaRPr lang="en-US" sz="2400" dirty="0" smtClean="0">
              <a:solidFill>
                <a:srgbClr val="775F55"/>
              </a:solidFill>
            </a:endParaRPr>
          </a:p>
          <a:p>
            <a:r>
              <a:rPr lang="en-US" sz="2400" dirty="0" err="1" smtClean="0">
                <a:solidFill>
                  <a:srgbClr val="775F55"/>
                </a:solidFill>
              </a:rPr>
              <a:t>p(cause</a:t>
            </a:r>
            <a:r>
              <a:rPr lang="en-US" sz="2400" dirty="0" smtClean="0">
                <a:solidFill>
                  <a:srgbClr val="775F55"/>
                </a:solidFill>
              </a:rPr>
              <a:t> | effect) vs. </a:t>
            </a:r>
            <a:r>
              <a:rPr lang="en-US" sz="2400" dirty="0" err="1" smtClean="0">
                <a:solidFill>
                  <a:srgbClr val="775F55"/>
                </a:solidFill>
              </a:rPr>
              <a:t>p(effect</a:t>
            </a:r>
            <a:r>
              <a:rPr lang="en-US" sz="2400" dirty="0" smtClean="0">
                <a:solidFill>
                  <a:srgbClr val="775F55"/>
                </a:solidFill>
              </a:rPr>
              <a:t> | cause)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Gaps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752600" y="2261176"/>
            <a:ext cx="4572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I just won’t put these away.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1752600" y="3935848"/>
            <a:ext cx="58674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These, I just won’t put away.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3733800" y="190500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V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7" name="Curved Right Arrow 6"/>
          <p:cNvSpPr/>
          <p:nvPr/>
        </p:nvSpPr>
        <p:spPr>
          <a:xfrm rot="16200000">
            <a:off x="4063423" y="2668728"/>
            <a:ext cx="304801" cy="659248"/>
          </a:xfrm>
          <a:prstGeom prst="curv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81400" y="3276600"/>
            <a:ext cx="1828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direct object</a:t>
            </a:r>
            <a:endParaRPr lang="en-US" dirty="0">
              <a:solidFill>
                <a:srgbClr val="0000FF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1828800" y="5435024"/>
            <a:ext cx="5867400" cy="584776"/>
            <a:chOff x="1752600" y="5435024"/>
            <a:chExt cx="5867400" cy="584776"/>
          </a:xfrm>
        </p:grpSpPr>
        <p:sp>
          <p:nvSpPr>
            <p:cNvPr id="9" name="TextBox 8"/>
            <p:cNvSpPr txBox="1"/>
            <p:nvPr/>
          </p:nvSpPr>
          <p:spPr>
            <a:xfrm>
              <a:off x="1752600" y="5435024"/>
              <a:ext cx="586740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I just won’t put       away.</a:t>
              </a:r>
              <a:endParaRPr lang="en-US" sz="3200" dirty="0"/>
            </a:p>
          </p:txBody>
        </p:sp>
        <p:cxnSp>
          <p:nvCxnSpPr>
            <p:cNvPr id="11" name="Straight Connector 10"/>
            <p:cNvCxnSpPr/>
            <p:nvPr/>
          </p:nvCxnSpPr>
          <p:spPr>
            <a:xfrm>
              <a:off x="4191000" y="5867400"/>
              <a:ext cx="685800" cy="15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/>
          <p:cNvSpPr txBox="1"/>
          <p:nvPr/>
        </p:nvSpPr>
        <p:spPr>
          <a:xfrm>
            <a:off x="4267200" y="5943600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gap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rot="10800000">
            <a:off x="2590800" y="4520624"/>
            <a:ext cx="1954648" cy="11181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886199" y="4876800"/>
            <a:ext cx="838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filler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>
          <a:xfrm>
            <a:off x="68878" y="304800"/>
            <a:ext cx="9094787" cy="629916"/>
          </a:xfrm>
          <a:noFill/>
        </p:spPr>
        <p:txBody>
          <a:bodyPr wrap="square" lIns="63500" tIns="25400" rIns="63500" bIns="25400" anchor="t">
            <a:spAutoFit/>
          </a:bodyPr>
          <a:lstStyle/>
          <a:p>
            <a:pPr eaLnBrk="1" hangingPunct="1">
              <a:lnSpc>
                <a:spcPct val="94000"/>
              </a:lnSpc>
            </a:pPr>
            <a:r>
              <a:rPr lang="en-US" sz="4000" dirty="0"/>
              <a:t>Basic Probability </a:t>
            </a:r>
            <a:r>
              <a:rPr lang="en-US" sz="4000" dirty="0" smtClean="0"/>
              <a:t>Theory: terminology</a:t>
            </a:r>
            <a:endParaRPr lang="en-US" sz="4000" dirty="0"/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304800" y="1524000"/>
            <a:ext cx="8235950" cy="4778899"/>
          </a:xfrm>
          <a:noFill/>
        </p:spPr>
        <p:txBody>
          <a:bodyPr wrap="square" lIns="63500" tIns="25400" rIns="63500" bIns="25400">
            <a:spAutoFit/>
          </a:bodyPr>
          <a:lstStyle/>
          <a:p>
            <a:pPr marL="0" indent="0" eaLnBrk="1" hangingPunct="1">
              <a:lnSpc>
                <a:spcPct val="93000"/>
              </a:lnSpc>
              <a:spcBef>
                <a:spcPct val="47000"/>
              </a:spcBef>
              <a:buNone/>
            </a:pPr>
            <a:r>
              <a:rPr lang="en-US" sz="2000" dirty="0" smtClean="0">
                <a:solidFill>
                  <a:schemeClr val="tx2"/>
                </a:solidFill>
              </a:rPr>
              <a:t>An </a:t>
            </a:r>
            <a:r>
              <a:rPr lang="en-US" sz="2000" b="1" dirty="0">
                <a:solidFill>
                  <a:srgbClr val="FF6600"/>
                </a:solidFill>
              </a:rPr>
              <a:t>event</a:t>
            </a:r>
            <a:r>
              <a:rPr lang="en-US" sz="2000" dirty="0">
                <a:solidFill>
                  <a:schemeClr val="tx2"/>
                </a:solidFill>
              </a:rPr>
              <a:t> is a subset of the sample </a:t>
            </a:r>
            <a:r>
              <a:rPr lang="en-US" sz="2000" dirty="0" smtClean="0">
                <a:solidFill>
                  <a:schemeClr val="tx2"/>
                </a:solidFill>
              </a:rPr>
              <a:t>space</a:t>
            </a:r>
          </a:p>
          <a:p>
            <a:pPr marL="0" indent="0" eaLnBrk="1" hangingPunct="1">
              <a:lnSpc>
                <a:spcPct val="93000"/>
              </a:lnSpc>
              <a:spcBef>
                <a:spcPct val="47000"/>
              </a:spcBef>
              <a:buNone/>
            </a:pPr>
            <a:endParaRPr lang="en-US" sz="2000" dirty="0" smtClean="0">
              <a:solidFill>
                <a:schemeClr val="tx2"/>
              </a:solidFill>
            </a:endParaRPr>
          </a:p>
          <a:p>
            <a:pPr marL="0" indent="0" eaLnBrk="1" hangingPunct="1">
              <a:lnSpc>
                <a:spcPct val="93000"/>
              </a:lnSpc>
              <a:spcBef>
                <a:spcPct val="47000"/>
              </a:spcBef>
              <a:buNone/>
            </a:pPr>
            <a:r>
              <a:rPr lang="en-US" sz="2000" dirty="0" smtClean="0">
                <a:solidFill>
                  <a:schemeClr val="tx2"/>
                </a:solidFill>
              </a:rPr>
              <a:t>Dice rolls</a:t>
            </a:r>
          </a:p>
          <a:p>
            <a:pPr marL="800100" lvl="1" indent="-342900" eaLnBrk="1" hangingPunct="1">
              <a:lnSpc>
                <a:spcPct val="93000"/>
              </a:lnSpc>
              <a:spcBef>
                <a:spcPct val="47000"/>
              </a:spcBef>
            </a:pPr>
            <a:r>
              <a:rPr lang="en-US" sz="1800" dirty="0">
                <a:solidFill>
                  <a:schemeClr val="tx2"/>
                </a:solidFill>
                <a:ea typeface="ＭＳ Ｐゴシック" charset="-128"/>
              </a:rPr>
              <a:t>{2}</a:t>
            </a:r>
          </a:p>
          <a:p>
            <a:pPr marL="800100" lvl="1" indent="-342900" eaLnBrk="1" hangingPunct="1">
              <a:lnSpc>
                <a:spcPct val="93000"/>
              </a:lnSpc>
              <a:spcBef>
                <a:spcPct val="47000"/>
              </a:spcBef>
            </a:pPr>
            <a:r>
              <a:rPr lang="en-US" sz="1800" dirty="0">
                <a:solidFill>
                  <a:schemeClr val="tx2"/>
                </a:solidFill>
                <a:ea typeface="ＭＳ Ｐゴシック" charset="-128"/>
              </a:rPr>
              <a:t>{3, 6}</a:t>
            </a:r>
          </a:p>
          <a:p>
            <a:pPr marL="800100" lvl="1" indent="-342900" eaLnBrk="1" hangingPunct="1">
              <a:lnSpc>
                <a:spcPct val="93000"/>
              </a:lnSpc>
              <a:spcBef>
                <a:spcPct val="47000"/>
              </a:spcBef>
            </a:pPr>
            <a:r>
              <a:rPr lang="en-US" sz="1800" dirty="0">
                <a:solidFill>
                  <a:schemeClr val="tx2"/>
                </a:solidFill>
                <a:ea typeface="ＭＳ Ｐゴシック" charset="-128"/>
              </a:rPr>
              <a:t>even = {2, 4, 6}</a:t>
            </a:r>
          </a:p>
          <a:p>
            <a:pPr marL="800100" lvl="1" indent="-342900" eaLnBrk="1" hangingPunct="1">
              <a:lnSpc>
                <a:spcPct val="93000"/>
              </a:lnSpc>
              <a:spcBef>
                <a:spcPct val="47000"/>
              </a:spcBef>
            </a:pPr>
            <a:r>
              <a:rPr lang="en-US" sz="1800" dirty="0">
                <a:solidFill>
                  <a:schemeClr val="tx2"/>
                </a:solidFill>
                <a:ea typeface="ＭＳ Ｐゴシック" charset="-128"/>
              </a:rPr>
              <a:t>odd = {1, 3, 5</a:t>
            </a:r>
            <a:r>
              <a:rPr lang="en-US" sz="1800" dirty="0" smtClean="0">
                <a:solidFill>
                  <a:schemeClr val="tx2"/>
                </a:solidFill>
                <a:ea typeface="ＭＳ Ｐゴシック" charset="-128"/>
              </a:rPr>
              <a:t>}</a:t>
            </a:r>
          </a:p>
          <a:p>
            <a:pPr marL="137160" indent="0">
              <a:lnSpc>
                <a:spcPct val="93000"/>
              </a:lnSpc>
              <a:spcBef>
                <a:spcPct val="47000"/>
              </a:spcBef>
              <a:buNone/>
            </a:pPr>
            <a:endParaRPr lang="en-US" sz="2000" dirty="0" smtClean="0">
              <a:solidFill>
                <a:schemeClr val="tx2"/>
              </a:solidFill>
              <a:ea typeface="ＭＳ Ｐゴシック" charset="-128"/>
            </a:endParaRPr>
          </a:p>
          <a:p>
            <a:pPr marL="137160" indent="0">
              <a:lnSpc>
                <a:spcPct val="93000"/>
              </a:lnSpc>
              <a:spcBef>
                <a:spcPct val="47000"/>
              </a:spcBef>
              <a:buNone/>
            </a:pPr>
            <a:r>
              <a:rPr lang="en-US" sz="2000" dirty="0" smtClean="0">
                <a:solidFill>
                  <a:schemeClr val="tx2"/>
                </a:solidFill>
                <a:ea typeface="ＭＳ Ｐゴシック" charset="-128"/>
              </a:rPr>
              <a:t>Machine learning</a:t>
            </a:r>
          </a:p>
          <a:p>
            <a:pPr marL="800100" lvl="1" indent="-342900">
              <a:lnSpc>
                <a:spcPct val="93000"/>
              </a:lnSpc>
              <a:spcBef>
                <a:spcPct val="47000"/>
              </a:spcBef>
            </a:pPr>
            <a:r>
              <a:rPr lang="en-US" sz="1800" dirty="0" smtClean="0">
                <a:solidFill>
                  <a:schemeClr val="tx2"/>
                </a:solidFill>
                <a:ea typeface="ＭＳ Ｐゴシック" charset="-128"/>
              </a:rPr>
              <a:t>A particular feature has a particular values</a:t>
            </a:r>
          </a:p>
          <a:p>
            <a:pPr marL="800100" lvl="1" indent="-342900">
              <a:lnSpc>
                <a:spcPct val="93000"/>
              </a:lnSpc>
              <a:spcBef>
                <a:spcPct val="47000"/>
              </a:spcBef>
            </a:pPr>
            <a:r>
              <a:rPr lang="en-US" sz="1800" dirty="0" smtClean="0">
                <a:solidFill>
                  <a:schemeClr val="tx2"/>
                </a:solidFill>
                <a:ea typeface="ＭＳ Ｐゴシック" charset="-128"/>
              </a:rPr>
              <a:t>An example, i.e. a particular setting of features values</a:t>
            </a:r>
          </a:p>
          <a:p>
            <a:pPr marL="800100" lvl="1" indent="-342900">
              <a:lnSpc>
                <a:spcPct val="93000"/>
              </a:lnSpc>
              <a:spcBef>
                <a:spcPct val="47000"/>
              </a:spcBef>
            </a:pPr>
            <a:r>
              <a:rPr lang="en-US" sz="1800" dirty="0" smtClean="0">
                <a:solidFill>
                  <a:schemeClr val="tx2"/>
                </a:solidFill>
                <a:ea typeface="ＭＳ Ｐゴシック" charset="-128"/>
              </a:rPr>
              <a:t>label = chicken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Gaps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33500" y="1752600"/>
            <a:ext cx="58674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000FF"/>
                </a:solidFill>
              </a:rPr>
              <a:t>What</a:t>
            </a:r>
            <a:r>
              <a:rPr lang="en-US" sz="3200" dirty="0" smtClean="0"/>
              <a:t> did you put       away?</a:t>
            </a:r>
            <a:endParaRPr lang="en-US" sz="32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343400" y="2209800"/>
            <a:ext cx="685800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343400" y="2209800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gap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71600" y="3505200"/>
            <a:ext cx="58674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The socks </a:t>
            </a:r>
            <a:r>
              <a:rPr lang="en-US" sz="3200" dirty="0" smtClean="0">
                <a:solidFill>
                  <a:srgbClr val="0000FF"/>
                </a:solidFill>
              </a:rPr>
              <a:t>that</a:t>
            </a:r>
            <a:r>
              <a:rPr lang="en-US" sz="3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I </a:t>
            </a:r>
            <a:r>
              <a:rPr lang="en-US" sz="3200" dirty="0" smtClean="0"/>
              <a:t>put       away.</a:t>
            </a:r>
            <a:endParaRPr lang="en-US" sz="320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572000" y="3960812"/>
            <a:ext cx="685800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572000" y="4034135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gap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Gaps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1917412"/>
            <a:ext cx="830884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000FF"/>
                </a:solidFill>
              </a:rPr>
              <a:t>Whose</a:t>
            </a:r>
            <a:r>
              <a:rPr lang="en-US" sz="3200" dirty="0" smtClean="0"/>
              <a:t> socks did you fold      and put       away?</a:t>
            </a:r>
            <a:endParaRPr lang="en-US" sz="32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648200" y="2438400"/>
            <a:ext cx="685800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648200" y="2362200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gap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6705600" y="2438400"/>
            <a:ext cx="685800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705600" y="2362200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gap</a:t>
            </a:r>
            <a:endParaRPr lang="en-US" sz="2400" dirty="0">
              <a:solidFill>
                <a:srgbClr val="FF0000"/>
              </a:solidFill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533400" y="3048000"/>
            <a:ext cx="7315200" cy="3124200"/>
            <a:chOff x="533400" y="3048000"/>
            <a:chExt cx="7315200" cy="3124200"/>
          </a:xfrm>
        </p:grpSpPr>
        <p:sp>
          <p:nvSpPr>
            <p:cNvPr id="9" name="Down Arrow 8"/>
            <p:cNvSpPr/>
            <p:nvPr/>
          </p:nvSpPr>
          <p:spPr>
            <a:xfrm>
              <a:off x="4267200" y="3048000"/>
              <a:ext cx="762000" cy="914400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33400" y="4114800"/>
              <a:ext cx="541020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solidFill>
                    <a:srgbClr val="0000FF"/>
                  </a:solidFill>
                </a:rPr>
                <a:t>Whose</a:t>
              </a:r>
              <a:r>
                <a:rPr lang="en-US" sz="3200" dirty="0" smtClean="0"/>
                <a:t> socks did you fold       ?</a:t>
              </a:r>
              <a:endParaRPr lang="en-US" sz="3200" dirty="0"/>
            </a:p>
          </p:txBody>
        </p:sp>
        <p:cxnSp>
          <p:nvCxnSpPr>
            <p:cNvPr id="11" name="Straight Connector 10"/>
            <p:cNvCxnSpPr/>
            <p:nvPr/>
          </p:nvCxnSpPr>
          <p:spPr>
            <a:xfrm>
              <a:off x="4724400" y="4635788"/>
              <a:ext cx="685800" cy="15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4724400" y="4559588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FF0000"/>
                  </a:solidFill>
                </a:rPr>
                <a:t>gap</a:t>
              </a:r>
              <a:endParaRPr 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33400" y="5265747"/>
              <a:ext cx="731520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solidFill>
                    <a:srgbClr val="0000FF"/>
                  </a:solidFill>
                </a:rPr>
                <a:t>Whose</a:t>
              </a:r>
              <a:r>
                <a:rPr lang="en-US" sz="3200" dirty="0" smtClean="0"/>
                <a:t> socks did you put        away?</a:t>
              </a:r>
              <a:endParaRPr lang="en-US" sz="3200" dirty="0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4724400" y="5786735"/>
              <a:ext cx="685800" cy="15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4724400" y="5710535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FF0000"/>
                  </a:solidFill>
                </a:rPr>
                <a:t>gap</a:t>
              </a:r>
              <a:endParaRPr lang="en-US" sz="2400" dirty="0"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Parasitic gaps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1917412"/>
            <a:ext cx="830884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000FF"/>
                </a:solidFill>
              </a:rPr>
              <a:t>These</a:t>
            </a:r>
            <a:r>
              <a:rPr lang="en-US" sz="3200" dirty="0" smtClean="0"/>
              <a:t> I’ll put       away without folding       .</a:t>
            </a:r>
            <a:endParaRPr lang="en-US" sz="32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590800" y="2436812"/>
            <a:ext cx="685800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590800" y="2362200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gap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6781800" y="2433935"/>
            <a:ext cx="685800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781800" y="2357735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gap</a:t>
            </a:r>
            <a:endParaRPr lang="en-US" sz="2400" dirty="0">
              <a:solidFill>
                <a:srgbClr val="FF0000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533400" y="3048000"/>
            <a:ext cx="7315200" cy="3124200"/>
            <a:chOff x="533400" y="3048000"/>
            <a:chExt cx="7315200" cy="3124200"/>
          </a:xfrm>
        </p:grpSpPr>
        <p:sp>
          <p:nvSpPr>
            <p:cNvPr id="13" name="TextBox 12"/>
            <p:cNvSpPr txBox="1"/>
            <p:nvPr/>
          </p:nvSpPr>
          <p:spPr>
            <a:xfrm>
              <a:off x="533400" y="5265747"/>
              <a:ext cx="731520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solidFill>
                    <a:srgbClr val="0000FF"/>
                  </a:solidFill>
                </a:rPr>
                <a:t>These</a:t>
              </a:r>
              <a:r>
                <a:rPr lang="en-US" sz="3200" dirty="0" smtClean="0"/>
                <a:t> without folding         .</a:t>
              </a:r>
              <a:endParaRPr lang="en-US" sz="3200" dirty="0"/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533400" y="3048000"/>
              <a:ext cx="5410200" cy="3124200"/>
              <a:chOff x="533400" y="3048000"/>
              <a:chExt cx="5410200" cy="3124200"/>
            </a:xfrm>
          </p:grpSpPr>
          <p:sp>
            <p:nvSpPr>
              <p:cNvPr id="9" name="Down Arrow 8"/>
              <p:cNvSpPr/>
              <p:nvPr/>
            </p:nvSpPr>
            <p:spPr>
              <a:xfrm>
                <a:off x="4267200" y="3048000"/>
                <a:ext cx="762000" cy="914400"/>
              </a:xfrm>
              <a:prstGeom prst="downArrow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533400" y="4114800"/>
                <a:ext cx="5410200" cy="584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 smtClean="0">
                    <a:solidFill>
                      <a:srgbClr val="0000FF"/>
                    </a:solidFill>
                  </a:rPr>
                  <a:t>These</a:t>
                </a:r>
                <a:r>
                  <a:rPr lang="en-US" sz="3200" dirty="0" smtClean="0"/>
                  <a:t> I’ll put        away.</a:t>
                </a:r>
                <a:endParaRPr lang="en-US" sz="3200" dirty="0"/>
              </a:p>
            </p:txBody>
          </p:sp>
          <p:cxnSp>
            <p:nvCxnSpPr>
              <p:cNvPr id="11" name="Straight Connector 10"/>
              <p:cNvCxnSpPr/>
              <p:nvPr/>
            </p:nvCxnSpPr>
            <p:spPr>
              <a:xfrm>
                <a:off x="2667000" y="4635788"/>
                <a:ext cx="685800" cy="1588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TextBox 11"/>
              <p:cNvSpPr txBox="1"/>
              <p:nvPr/>
            </p:nvSpPr>
            <p:spPr>
              <a:xfrm>
                <a:off x="2667000" y="4559588"/>
                <a:ext cx="16002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>
                    <a:solidFill>
                      <a:srgbClr val="FF0000"/>
                    </a:solidFill>
                  </a:rPr>
                  <a:t>gap</a:t>
                </a:r>
                <a:endParaRPr lang="en-US" sz="2400" dirty="0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4" name="Straight Connector 13"/>
              <p:cNvCxnSpPr/>
              <p:nvPr/>
            </p:nvCxnSpPr>
            <p:spPr>
              <a:xfrm>
                <a:off x="4114800" y="5786735"/>
                <a:ext cx="685800" cy="1588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>
                <a:off x="4114800" y="5710535"/>
                <a:ext cx="16002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>
                    <a:solidFill>
                      <a:srgbClr val="FF0000"/>
                    </a:solidFill>
                  </a:rPr>
                  <a:t>gap</a:t>
                </a:r>
                <a:endParaRPr lang="en-US" sz="2400" dirty="0">
                  <a:solidFill>
                    <a:srgbClr val="FF0000"/>
                  </a:solidFill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362200" y="2286000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gap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Parasitic gaps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1917412"/>
            <a:ext cx="8308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These</a:t>
            </a:r>
            <a:r>
              <a:rPr lang="en-US" sz="2800" dirty="0" smtClean="0"/>
              <a:t> I’ll put        away without folding        .</a:t>
            </a:r>
            <a:endParaRPr lang="en-US" sz="28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362200" y="2362200"/>
            <a:ext cx="685800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6096000" y="2362200"/>
            <a:ext cx="685800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096000" y="2362200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gap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04800" y="3048000"/>
            <a:ext cx="662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6600"/>
                </a:solidFill>
              </a:rPr>
              <a:t>1. Cannot exist by themselves (parasitic)</a:t>
            </a:r>
            <a:endParaRPr lang="en-US" sz="2400" dirty="0">
              <a:solidFill>
                <a:srgbClr val="FF66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98576" y="3733800"/>
            <a:ext cx="8308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These</a:t>
            </a:r>
            <a:r>
              <a:rPr lang="en-US" sz="2800" dirty="0" smtClean="0"/>
              <a:t> I’ll put my pants away without folding        .</a:t>
            </a:r>
            <a:endParaRPr lang="en-US" sz="2800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7086600" y="4189412"/>
            <a:ext cx="685800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086600" y="4186535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gap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1000" y="4876800"/>
            <a:ext cx="464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6600"/>
                </a:solidFill>
              </a:rPr>
              <a:t>2. They’re optional</a:t>
            </a:r>
            <a:endParaRPr lang="en-US" sz="2400" dirty="0">
              <a:solidFill>
                <a:srgbClr val="FF66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2376" y="5562600"/>
            <a:ext cx="8308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These</a:t>
            </a:r>
            <a:r>
              <a:rPr lang="en-US" sz="2800" dirty="0" smtClean="0"/>
              <a:t> I’ll put        away without folding them.</a:t>
            </a:r>
            <a:endParaRPr lang="en-US" sz="2800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590800" y="6018212"/>
            <a:ext cx="685800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590800" y="6015335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gap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Parasitic gaps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hlinkClick r:id="rId2"/>
              </a:rPr>
              <a:t>http://literalminded.wordpress.com/2009/02/10/dougs-parasitic-gap/</a:t>
            </a:r>
            <a:endParaRPr 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Frequency of parasitic gaps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775F55"/>
                </a:solidFill>
              </a:rPr>
              <a:t>Parasitic gaps occur on average in 1/100,000 sentences</a:t>
            </a:r>
          </a:p>
          <a:p>
            <a:pPr marL="0" indent="0">
              <a:buNone/>
            </a:pPr>
            <a:endParaRPr lang="en-US" dirty="0" smtClean="0">
              <a:solidFill>
                <a:srgbClr val="775F55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775F55"/>
                </a:solidFill>
              </a:rPr>
              <a:t>Problem:</a:t>
            </a:r>
          </a:p>
          <a:p>
            <a:pPr marL="365760" lvl="1" indent="0">
              <a:buNone/>
            </a:pPr>
            <a:r>
              <a:rPr lang="en-US" dirty="0" smtClean="0">
                <a:solidFill>
                  <a:srgbClr val="775F55"/>
                </a:solidFill>
              </a:rPr>
              <a:t>Maggie Louise Gal (aka “ML” Gal) has developed a machine learning approach to identify parasitic gaps.  If a sentence has a parasitic gap, it correctly identifies it 95% of the time.  If it doesn’t, it will incorrectly say it does with probability 0.005.  </a:t>
            </a:r>
            <a:r>
              <a:rPr lang="en-US" dirty="0" smtClean="0">
                <a:solidFill>
                  <a:srgbClr val="FF0000"/>
                </a:solidFill>
              </a:rPr>
              <a:t>Suppose we run it on a sentence and the algorithm says it is a parasitic gap, what is the probability it actually is?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Prob</a:t>
            </a:r>
            <a:r>
              <a:rPr lang="en-US" dirty="0" smtClean="0"/>
              <a:t> of parasitic gaps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1676400"/>
            <a:ext cx="846124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>
                <a:solidFill>
                  <a:srgbClr val="775F55"/>
                </a:solidFill>
              </a:rPr>
              <a:t>Maggie </a:t>
            </a:r>
            <a:r>
              <a:rPr lang="en-US" dirty="0" smtClean="0">
                <a:solidFill>
                  <a:srgbClr val="775F55"/>
                </a:solidFill>
              </a:rPr>
              <a:t>Louise </a:t>
            </a:r>
            <a:r>
              <a:rPr lang="en-US" dirty="0">
                <a:solidFill>
                  <a:srgbClr val="775F55"/>
                </a:solidFill>
              </a:rPr>
              <a:t>Gal (aka “ML” Gal) has developed a machine learning approach to identify parasitic gaps.  If a sentence has a parasitic gap, it correctly identifies it 95% of the time.  If it doesn’t, it will incorrectly say it does with probability 0.005.  </a:t>
            </a:r>
            <a:r>
              <a:rPr lang="en-US" dirty="0">
                <a:solidFill>
                  <a:srgbClr val="FF0000"/>
                </a:solidFill>
              </a:rPr>
              <a:t>Suppose we run it on a sentence and the algorithm says it is a parasitic gap, what is the probability it actually is</a:t>
            </a:r>
            <a:r>
              <a:rPr lang="en-US" dirty="0" smtClean="0">
                <a:solidFill>
                  <a:srgbClr val="FF0000"/>
                </a:solidFill>
              </a:rPr>
              <a:t>?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97624" y="3153728"/>
            <a:ext cx="2054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G = gap</a:t>
            </a:r>
          </a:p>
          <a:p>
            <a:r>
              <a:rPr lang="en-US" sz="2000" dirty="0" smtClean="0"/>
              <a:t>T = test positive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1828800" y="4582418"/>
            <a:ext cx="6096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</a:rPr>
              <a:t>What question do we want to ask?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Prob</a:t>
            </a:r>
            <a:r>
              <a:rPr lang="en-US" dirty="0" smtClean="0"/>
              <a:t> of parasitic gaps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897624" y="3153728"/>
            <a:ext cx="2054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G = gap</a:t>
            </a:r>
          </a:p>
          <a:p>
            <a:r>
              <a:rPr lang="en-US" sz="2000" dirty="0" smtClean="0"/>
              <a:t>T = test positive</a:t>
            </a:r>
            <a:endParaRPr lang="en-US" sz="20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8316340"/>
              </p:ext>
            </p:extLst>
          </p:nvPr>
        </p:nvGraphicFramePr>
        <p:xfrm>
          <a:off x="914400" y="3952875"/>
          <a:ext cx="1519238" cy="466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6" name="Equation" r:id="rId3" imgW="660400" imgH="203200" progId="Equation.3">
                  <p:embed/>
                </p:oleObj>
              </mc:Choice>
              <mc:Fallback>
                <p:oleObj name="Equation" r:id="rId3" imgW="660400" imgH="203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3952875"/>
                        <a:ext cx="1519238" cy="4667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304800" y="1676400"/>
            <a:ext cx="846124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>
                <a:solidFill>
                  <a:srgbClr val="775F55"/>
                </a:solidFill>
              </a:rPr>
              <a:t>Maggie </a:t>
            </a:r>
            <a:r>
              <a:rPr lang="en-US" dirty="0" smtClean="0">
                <a:solidFill>
                  <a:srgbClr val="775F55"/>
                </a:solidFill>
              </a:rPr>
              <a:t>Louise </a:t>
            </a:r>
            <a:r>
              <a:rPr lang="en-US" dirty="0">
                <a:solidFill>
                  <a:srgbClr val="775F55"/>
                </a:solidFill>
              </a:rPr>
              <a:t>Gal (aka “ML” Gal) has developed a machine learning approach to identify parasitic gaps.  If a sentence has a parasitic gap, it correctly identifies it 95% of the time.  If it doesn’t, it will incorrectly say it does with probability 0.005.  </a:t>
            </a:r>
            <a:r>
              <a:rPr lang="en-US" dirty="0">
                <a:solidFill>
                  <a:srgbClr val="FF0000"/>
                </a:solidFill>
              </a:rPr>
              <a:t>Suppose we run it on a sentence and the algorithm says it is a parasitic gap, what is the probability it actually is</a:t>
            </a:r>
            <a:r>
              <a:rPr lang="en-US" dirty="0" smtClean="0">
                <a:solidFill>
                  <a:srgbClr val="FF0000"/>
                </a:solidFill>
              </a:rPr>
              <a:t>?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879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Prob</a:t>
            </a:r>
            <a:r>
              <a:rPr lang="en-US" dirty="0" smtClean="0"/>
              <a:t> of parasitic gaps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914400" y="3743186"/>
          <a:ext cx="3006982" cy="9050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859" name="Equation" r:id="rId3" imgW="1308100" imgH="393700" progId="Equation.3">
                  <p:embed/>
                </p:oleObj>
              </mc:Choice>
              <mc:Fallback>
                <p:oleObj name="Equation" r:id="rId3" imgW="1308100" imgH="3937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3743186"/>
                        <a:ext cx="3006982" cy="90501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2323" name="Object 3"/>
          <p:cNvGraphicFramePr>
            <a:graphicFrameLocks noChangeAspect="1"/>
          </p:cNvGraphicFramePr>
          <p:nvPr/>
        </p:nvGraphicFramePr>
        <p:xfrm>
          <a:off x="1981200" y="4887912"/>
          <a:ext cx="2424112" cy="1284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860" name="Equation" r:id="rId5" imgW="1054100" imgH="558800" progId="Equation.3">
                  <p:embed/>
                </p:oleObj>
              </mc:Choice>
              <mc:Fallback>
                <p:oleObj name="Equation" r:id="rId5" imgW="1054100" imgH="5588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81200" y="4887912"/>
                        <a:ext cx="2424112" cy="12842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2324" name="Object 4"/>
          <p:cNvGraphicFramePr>
            <a:graphicFrameLocks noChangeAspect="1"/>
          </p:cNvGraphicFramePr>
          <p:nvPr/>
        </p:nvGraphicFramePr>
        <p:xfrm>
          <a:off x="4648200" y="4913313"/>
          <a:ext cx="3943350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861" name="Equation" r:id="rId7" imgW="1714500" imgH="393700" progId="Equation.3">
                  <p:embed/>
                </p:oleObj>
              </mc:Choice>
              <mc:Fallback>
                <p:oleObj name="Equation" r:id="rId7" imgW="1714500" imgH="393700" progId="Equation.3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48200" y="4913313"/>
                        <a:ext cx="3943350" cy="9048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6897624" y="3153728"/>
            <a:ext cx="2054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G = gap</a:t>
            </a:r>
          </a:p>
          <a:p>
            <a:r>
              <a:rPr lang="en-US" sz="2000" dirty="0" smtClean="0"/>
              <a:t>T = test positive</a:t>
            </a:r>
            <a:endParaRPr lang="en-US" sz="2000" dirty="0"/>
          </a:p>
        </p:txBody>
      </p:sp>
      <p:sp>
        <p:nvSpPr>
          <p:cNvPr id="9" name="Rectangle 8"/>
          <p:cNvSpPr/>
          <p:nvPr/>
        </p:nvSpPr>
        <p:spPr>
          <a:xfrm>
            <a:off x="304800" y="1676400"/>
            <a:ext cx="846124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>
                <a:solidFill>
                  <a:srgbClr val="775F55"/>
                </a:solidFill>
              </a:rPr>
              <a:t>Maggie </a:t>
            </a:r>
            <a:r>
              <a:rPr lang="en-US" dirty="0" smtClean="0">
                <a:solidFill>
                  <a:srgbClr val="775F55"/>
                </a:solidFill>
              </a:rPr>
              <a:t>Louise </a:t>
            </a:r>
            <a:r>
              <a:rPr lang="en-US" dirty="0">
                <a:solidFill>
                  <a:srgbClr val="775F55"/>
                </a:solidFill>
              </a:rPr>
              <a:t>Gal (aka “ML” Gal) has developed a machine learning approach to identify parasitic gaps.  If a sentence has a parasitic gap, it correctly identifies it 95% of the time.  If it doesn’t, it will incorrectly say it does with probability 0.005.  </a:t>
            </a:r>
            <a:r>
              <a:rPr lang="en-US" dirty="0">
                <a:solidFill>
                  <a:srgbClr val="FF0000"/>
                </a:solidFill>
              </a:rPr>
              <a:t>Suppose we run it on a sentence and the algorithm says it is a parasitic gap, what is the probability it actually is</a:t>
            </a:r>
            <a:r>
              <a:rPr lang="en-US" dirty="0" smtClean="0">
                <a:solidFill>
                  <a:srgbClr val="FF0000"/>
                </a:solidFill>
              </a:rPr>
              <a:t>?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Prob</a:t>
            </a:r>
            <a:r>
              <a:rPr lang="en-US" dirty="0" smtClean="0"/>
              <a:t> of parasitic gaps</a:t>
            </a:r>
            <a:endParaRPr lang="en-US" dirty="0"/>
          </a:p>
        </p:txBody>
      </p:sp>
      <p:graphicFrame>
        <p:nvGraphicFramePr>
          <p:cNvPr id="312324" name="Object 4"/>
          <p:cNvGraphicFramePr>
            <a:graphicFrameLocks noChangeAspect="1"/>
          </p:cNvGraphicFramePr>
          <p:nvPr/>
        </p:nvGraphicFramePr>
        <p:xfrm>
          <a:off x="1012825" y="3667125"/>
          <a:ext cx="4965700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707" name="Equation" r:id="rId3" imgW="2159000" imgH="393700" progId="Equation.3">
                  <p:embed/>
                </p:oleObj>
              </mc:Choice>
              <mc:Fallback>
                <p:oleObj name="Equation" r:id="rId3" imgW="2159000" imgH="393700" progId="Equation.3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2825" y="3667125"/>
                        <a:ext cx="4965700" cy="9048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6897624" y="3153728"/>
            <a:ext cx="2054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G = gap</a:t>
            </a:r>
          </a:p>
          <a:p>
            <a:r>
              <a:rPr lang="en-US" sz="2000" dirty="0" smtClean="0"/>
              <a:t>T = test positive</a:t>
            </a:r>
            <a:endParaRPr lang="en-US" sz="2000" dirty="0"/>
          </a:p>
        </p:txBody>
      </p:sp>
      <p:graphicFrame>
        <p:nvGraphicFramePr>
          <p:cNvPr id="313349" name="Object 5"/>
          <p:cNvGraphicFramePr>
            <a:graphicFrameLocks noChangeAspect="1"/>
          </p:cNvGraphicFramePr>
          <p:nvPr/>
        </p:nvGraphicFramePr>
        <p:xfrm>
          <a:off x="1981200" y="4981575"/>
          <a:ext cx="6016625" cy="846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708" name="Equation" r:id="rId5" imgW="2616200" imgH="368300" progId="Equation.3">
                  <p:embed/>
                </p:oleObj>
              </mc:Choice>
              <mc:Fallback>
                <p:oleObj name="Equation" r:id="rId5" imgW="2616200" imgH="368300" progId="Equation.3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81200" y="4981575"/>
                        <a:ext cx="6016625" cy="8461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304800" y="1676400"/>
            <a:ext cx="846124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>
                <a:solidFill>
                  <a:srgbClr val="775F55"/>
                </a:solidFill>
              </a:rPr>
              <a:t>Maggie </a:t>
            </a:r>
            <a:r>
              <a:rPr lang="en-US" dirty="0" smtClean="0">
                <a:solidFill>
                  <a:srgbClr val="775F55"/>
                </a:solidFill>
              </a:rPr>
              <a:t>Louise </a:t>
            </a:r>
            <a:r>
              <a:rPr lang="en-US" dirty="0">
                <a:solidFill>
                  <a:srgbClr val="775F55"/>
                </a:solidFill>
              </a:rPr>
              <a:t>Gal (aka “ML” Gal) has developed a machine learning approach to identify parasitic gaps.  If a sentence has a parasitic gap, it correctly identifies it 95% of the time.  If it doesn’t, it will incorrectly say it does with probability 0.005.  </a:t>
            </a:r>
            <a:r>
              <a:rPr lang="en-US" dirty="0">
                <a:solidFill>
                  <a:srgbClr val="FF0000"/>
                </a:solidFill>
              </a:rPr>
              <a:t>Suppose we run it on a sentence and the algorithm says it is a parasitic gap, what is the probability it actually is</a:t>
            </a:r>
            <a:r>
              <a:rPr lang="en-US" dirty="0" smtClean="0">
                <a:solidFill>
                  <a:srgbClr val="FF0000"/>
                </a:solidFill>
              </a:rPr>
              <a:t>?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chemeClr val="tx2"/>
                </a:solidFill>
              </a:rPr>
              <a:t>We’re interested in probabilities of events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p({2})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p(label=survived)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p(label=chicken)</a:t>
            </a:r>
          </a:p>
          <a:p>
            <a:pPr lvl="1"/>
            <a:r>
              <a:rPr lang="en-US" dirty="0" err="1" smtClean="0">
                <a:solidFill>
                  <a:schemeClr val="tx2"/>
                </a:solidFill>
              </a:rPr>
              <a:t>p(parasitic</a:t>
            </a:r>
            <a:r>
              <a:rPr lang="en-US" dirty="0" smtClean="0">
                <a:solidFill>
                  <a:schemeClr val="tx2"/>
                </a:solidFill>
              </a:rPr>
              <a:t> gap)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p(“meat” occurred)</a:t>
            </a:r>
            <a:endParaRPr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0"/>
            <a:ext cx="9144000" cy="3522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CSE419 – Artificial Intelligence and Machine Learning 2018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https://github.com/FurkanGozukara/CSE419_2018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-10364" y="3041985"/>
            <a:ext cx="9144000" cy="275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12.1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 smtClean="0">
                <a:latin typeface="Times New Roman"/>
                <a:cs typeface="Times New Roman"/>
              </a:rPr>
              <a:t>Probabilistic Models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Based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on Asst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. Prof. Dr. David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Kauchak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(Pomona College)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Lecture Slides 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03024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Probabilistic Modeling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2133600"/>
            <a:ext cx="1143000" cy="4191000"/>
          </a:xfrm>
          <a:prstGeom prst="rect">
            <a:avLst/>
          </a:prstGeom>
          <a:solidFill>
            <a:srgbClr val="FFFF0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 rot="16200000">
            <a:off x="174863" y="3961270"/>
            <a:ext cx="15220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training data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6" name="Right Arrow 5"/>
          <p:cNvSpPr/>
          <p:nvPr/>
        </p:nvSpPr>
        <p:spPr bwMode="auto">
          <a:xfrm>
            <a:off x="1862863" y="3612178"/>
            <a:ext cx="533400" cy="762000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grpSp>
        <p:nvGrpSpPr>
          <p:cNvPr id="7" name="Group 37"/>
          <p:cNvGrpSpPr/>
          <p:nvPr/>
        </p:nvGrpSpPr>
        <p:grpSpPr>
          <a:xfrm>
            <a:off x="2497357" y="3259400"/>
            <a:ext cx="1655653" cy="1371600"/>
            <a:chOff x="7380511" y="3505200"/>
            <a:chExt cx="1432277" cy="1371600"/>
          </a:xfrm>
        </p:grpSpPr>
        <p:sp>
          <p:nvSpPr>
            <p:cNvPr id="8" name="Rounded Rectangle 7"/>
            <p:cNvSpPr/>
            <p:nvPr/>
          </p:nvSpPr>
          <p:spPr bwMode="auto">
            <a:xfrm>
              <a:off x="7391400" y="3505200"/>
              <a:ext cx="1371600" cy="13716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380511" y="3827200"/>
              <a:ext cx="143227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probabilistic model</a:t>
              </a:r>
              <a:endParaRPr lang="en-US" sz="2000" dirty="0"/>
            </a:p>
          </p:txBody>
        </p:sp>
      </p:grpSp>
      <p:sp>
        <p:nvSpPr>
          <p:cNvPr id="10" name="TextBox 9"/>
          <p:cNvSpPr txBox="1"/>
          <p:nvPr/>
        </p:nvSpPr>
        <p:spPr>
          <a:xfrm rot="19152411">
            <a:off x="1887399" y="3058405"/>
            <a:ext cx="647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train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4343400" y="2438400"/>
            <a:ext cx="460413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Model the data with a probabilistic model</a:t>
            </a:r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>specifically, learn p(</a:t>
            </a:r>
            <a:r>
              <a:rPr lang="en-US" sz="2400" i="1" dirty="0" smtClean="0"/>
              <a:t>features,</a:t>
            </a:r>
            <a:r>
              <a:rPr lang="en-US" sz="2400" i="1" dirty="0"/>
              <a:t> </a:t>
            </a:r>
            <a:r>
              <a:rPr lang="en-US" sz="2400" i="1" dirty="0" smtClean="0"/>
              <a:t>label</a:t>
            </a:r>
            <a:r>
              <a:rPr lang="en-US" sz="2400" dirty="0" smtClean="0"/>
              <a:t>)</a:t>
            </a:r>
          </a:p>
          <a:p>
            <a:endParaRPr lang="en-US" sz="2400" dirty="0"/>
          </a:p>
          <a:p>
            <a:r>
              <a:rPr lang="en-US" sz="2400" dirty="0" smtClean="0"/>
              <a:t>p(</a:t>
            </a:r>
            <a:r>
              <a:rPr lang="en-US" sz="2400" i="1" dirty="0" smtClean="0"/>
              <a:t>features, label</a:t>
            </a:r>
            <a:r>
              <a:rPr lang="en-US" sz="2400" dirty="0" smtClean="0"/>
              <a:t>) tells us how likely these features and this example are</a:t>
            </a:r>
          </a:p>
        </p:txBody>
      </p:sp>
    </p:spTree>
    <p:extLst>
      <p:ext uri="{BB962C8B-B14F-4D97-AF65-F5344CB8AC3E}">
        <p14:creationId xmlns:p14="http://schemas.microsoft.com/office/powerpoint/2010/main" val="1074485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 example: classifying fruit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14245" y="2720087"/>
            <a:ext cx="26570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red, round, leaf, 3oz, …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4245" y="3563237"/>
            <a:ext cx="32089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green, round, no leaf, 4oz, …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14245" y="4472927"/>
            <a:ext cx="33546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yellow, curved, no leaf, 4oz, …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14245" y="5497133"/>
            <a:ext cx="33179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green, curved, no leaf, 5oz, …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699266" y="2119217"/>
            <a:ext cx="8131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label</a:t>
            </a:r>
            <a:endParaRPr lang="en-US" sz="2400" dirty="0">
              <a:solidFill>
                <a:srgbClr val="008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99266" y="2770772"/>
            <a:ext cx="732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apple</a:t>
            </a:r>
            <a:endParaRPr lang="en-US" baseline="-25000" dirty="0"/>
          </a:p>
        </p:txBody>
      </p:sp>
      <p:sp>
        <p:nvSpPr>
          <p:cNvPr id="10" name="TextBox 9"/>
          <p:cNvSpPr txBox="1"/>
          <p:nvPr/>
        </p:nvSpPr>
        <p:spPr>
          <a:xfrm>
            <a:off x="3698045" y="3591127"/>
            <a:ext cx="732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apple</a:t>
            </a:r>
            <a:endParaRPr lang="en-US" baseline="-25000" dirty="0"/>
          </a:p>
        </p:txBody>
      </p:sp>
      <p:sp>
        <p:nvSpPr>
          <p:cNvPr id="11" name="TextBox 10"/>
          <p:cNvSpPr txBox="1"/>
          <p:nvPr/>
        </p:nvSpPr>
        <p:spPr>
          <a:xfrm>
            <a:off x="3698045" y="4555119"/>
            <a:ext cx="896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banana</a:t>
            </a:r>
            <a:endParaRPr lang="en-US" baseline="-25000" dirty="0"/>
          </a:p>
        </p:txBody>
      </p:sp>
      <p:sp>
        <p:nvSpPr>
          <p:cNvPr id="12" name="TextBox 11"/>
          <p:cNvSpPr txBox="1"/>
          <p:nvPr/>
        </p:nvSpPr>
        <p:spPr>
          <a:xfrm>
            <a:off x="3698045" y="5486806"/>
            <a:ext cx="896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banana</a:t>
            </a:r>
            <a:endParaRPr lang="en-US" baseline="-25000" dirty="0"/>
          </a:p>
        </p:txBody>
      </p:sp>
      <p:sp>
        <p:nvSpPr>
          <p:cNvPr id="13" name="TextBox 12"/>
          <p:cNvSpPr txBox="1"/>
          <p:nvPr/>
        </p:nvSpPr>
        <p:spPr>
          <a:xfrm>
            <a:off x="653938" y="2210663"/>
            <a:ext cx="11574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8000"/>
                </a:solidFill>
              </a:rPr>
              <a:t>examples</a:t>
            </a:r>
            <a:endParaRPr lang="en-US" sz="2000" dirty="0">
              <a:solidFill>
                <a:srgbClr val="008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518221" y="1620518"/>
            <a:ext cx="1825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Training data</a:t>
            </a:r>
            <a:endParaRPr lang="en-US" sz="2400" dirty="0"/>
          </a:p>
        </p:txBody>
      </p:sp>
      <p:sp>
        <p:nvSpPr>
          <p:cNvPr id="15" name="Right Arrow 14"/>
          <p:cNvSpPr/>
          <p:nvPr/>
        </p:nvSpPr>
        <p:spPr bwMode="auto">
          <a:xfrm>
            <a:off x="4991210" y="3527287"/>
            <a:ext cx="533400" cy="762000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grpSp>
        <p:nvGrpSpPr>
          <p:cNvPr id="16" name="Group 37"/>
          <p:cNvGrpSpPr/>
          <p:nvPr/>
        </p:nvGrpSpPr>
        <p:grpSpPr>
          <a:xfrm>
            <a:off x="5826983" y="3174508"/>
            <a:ext cx="2021617" cy="1371600"/>
            <a:chOff x="7391400" y="3505200"/>
            <a:chExt cx="1564417" cy="1371600"/>
          </a:xfrm>
        </p:grpSpPr>
        <p:sp>
          <p:nvSpPr>
            <p:cNvPr id="17" name="Rounded Rectangle 16"/>
            <p:cNvSpPr/>
            <p:nvPr/>
          </p:nvSpPr>
          <p:spPr bwMode="auto">
            <a:xfrm>
              <a:off x="7391400" y="3505200"/>
              <a:ext cx="1371600" cy="13716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391400" y="3620974"/>
              <a:ext cx="1564417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probabilistic model:</a:t>
              </a:r>
            </a:p>
            <a:p>
              <a:pPr algn="ctr"/>
              <a:endParaRPr lang="en-US" sz="1400" dirty="0" smtClean="0"/>
            </a:p>
            <a:p>
              <a:pPr algn="ctr"/>
              <a:r>
                <a:rPr lang="en-US" sz="1400" dirty="0" smtClean="0"/>
                <a:t>p(</a:t>
              </a:r>
              <a:r>
                <a:rPr lang="en-US" sz="1400" i="1" dirty="0" smtClean="0"/>
                <a:t>features, label</a:t>
              </a:r>
              <a:r>
                <a:rPr lang="en-US" sz="1400" dirty="0" smtClean="0"/>
                <a:t>)</a:t>
              </a:r>
              <a:endParaRPr lang="en-US" sz="1400" dirty="0"/>
            </a:p>
          </p:txBody>
        </p:sp>
      </p:grpSp>
      <p:sp>
        <p:nvSpPr>
          <p:cNvPr id="19" name="TextBox 18"/>
          <p:cNvSpPr txBox="1"/>
          <p:nvPr/>
        </p:nvSpPr>
        <p:spPr>
          <a:xfrm rot="19152411">
            <a:off x="5015746" y="2973514"/>
            <a:ext cx="647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train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27714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Probabilistic models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0668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Probabilistic models define a </a:t>
            </a:r>
            <a:r>
              <a:rPr lang="en-US" i="1" dirty="0" smtClean="0">
                <a:solidFill>
                  <a:srgbClr val="FF6600"/>
                </a:solidFill>
              </a:rPr>
              <a:t>probability distribution</a:t>
            </a:r>
            <a:r>
              <a:rPr lang="en-US" dirty="0" smtClean="0"/>
              <a:t> over features and labels:</a:t>
            </a:r>
            <a:endParaRPr lang="en-US" dirty="0"/>
          </a:p>
        </p:txBody>
      </p:sp>
      <p:grpSp>
        <p:nvGrpSpPr>
          <p:cNvPr id="4" name="Group 37"/>
          <p:cNvGrpSpPr/>
          <p:nvPr/>
        </p:nvGrpSpPr>
        <p:grpSpPr>
          <a:xfrm>
            <a:off x="5105400" y="3785379"/>
            <a:ext cx="1676400" cy="1371600"/>
            <a:chOff x="7391400" y="3505200"/>
            <a:chExt cx="1432277" cy="1371600"/>
          </a:xfrm>
        </p:grpSpPr>
        <p:sp>
          <p:nvSpPr>
            <p:cNvPr id="5" name="Rounded Rectangle 4"/>
            <p:cNvSpPr/>
            <p:nvPr/>
          </p:nvSpPr>
          <p:spPr bwMode="auto">
            <a:xfrm>
              <a:off x="7391400" y="3505200"/>
              <a:ext cx="1371600" cy="13716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391400" y="3620974"/>
              <a:ext cx="1432277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probabilistic model:</a:t>
              </a:r>
            </a:p>
            <a:p>
              <a:pPr algn="ctr"/>
              <a:endParaRPr lang="en-US" sz="1400" dirty="0"/>
            </a:p>
            <a:p>
              <a:pPr algn="ctr"/>
              <a:r>
                <a:rPr lang="en-US" sz="1400" dirty="0"/>
                <a:t>p(</a:t>
              </a:r>
              <a:r>
                <a:rPr lang="en-US" sz="1400" i="1" dirty="0"/>
                <a:t>features, label</a:t>
              </a:r>
              <a:r>
                <a:rPr lang="en-US" sz="1400" dirty="0"/>
                <a:t>)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314245" y="4272872"/>
            <a:ext cx="38888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yellow, curved, no leaf, 6oz, </a:t>
            </a:r>
            <a:r>
              <a:rPr lang="en-US" sz="2000" dirty="0" smtClean="0">
                <a:solidFill>
                  <a:srgbClr val="008000"/>
                </a:solidFill>
              </a:rPr>
              <a:t>banana</a:t>
            </a:r>
            <a:endParaRPr lang="en-US" sz="2000" dirty="0">
              <a:solidFill>
                <a:srgbClr val="008000"/>
              </a:solidFill>
            </a:endParaRPr>
          </a:p>
        </p:txBody>
      </p:sp>
      <p:sp>
        <p:nvSpPr>
          <p:cNvPr id="9" name="Right Arrow 8"/>
          <p:cNvSpPr/>
          <p:nvPr/>
        </p:nvSpPr>
        <p:spPr bwMode="auto">
          <a:xfrm>
            <a:off x="4495800" y="4114800"/>
            <a:ext cx="533400" cy="762000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10" name="Right Arrow 9"/>
          <p:cNvSpPr/>
          <p:nvPr/>
        </p:nvSpPr>
        <p:spPr bwMode="auto">
          <a:xfrm>
            <a:off x="6858000" y="4134465"/>
            <a:ext cx="533400" cy="762000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91400" y="4262735"/>
            <a:ext cx="9314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0.004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04579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Probabilistic model vs. classifier</a:t>
            </a:r>
            <a:endParaRPr lang="en-US" dirty="0"/>
          </a:p>
        </p:txBody>
      </p:sp>
      <p:grpSp>
        <p:nvGrpSpPr>
          <p:cNvPr id="4" name="Group 37"/>
          <p:cNvGrpSpPr/>
          <p:nvPr/>
        </p:nvGrpSpPr>
        <p:grpSpPr>
          <a:xfrm>
            <a:off x="5273323" y="2209800"/>
            <a:ext cx="1600200" cy="1371600"/>
            <a:chOff x="7391400" y="3505200"/>
            <a:chExt cx="1432277" cy="1371600"/>
          </a:xfrm>
        </p:grpSpPr>
        <p:sp>
          <p:nvSpPr>
            <p:cNvPr id="5" name="Rounded Rectangle 4"/>
            <p:cNvSpPr/>
            <p:nvPr/>
          </p:nvSpPr>
          <p:spPr bwMode="auto">
            <a:xfrm>
              <a:off x="7391400" y="3505200"/>
              <a:ext cx="1371600" cy="13716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391400" y="3620974"/>
              <a:ext cx="1432277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probabilistic model:</a:t>
              </a:r>
            </a:p>
            <a:p>
              <a:pPr algn="ctr"/>
              <a:endParaRPr lang="en-US" sz="1400" dirty="0"/>
            </a:p>
            <a:p>
              <a:pPr algn="ctr"/>
              <a:r>
                <a:rPr lang="en-US" sz="1400" dirty="0"/>
                <a:t>p(</a:t>
              </a:r>
              <a:r>
                <a:rPr lang="en-US" sz="1400" i="1" dirty="0"/>
                <a:t>features, label</a:t>
              </a:r>
              <a:r>
                <a:rPr lang="en-US" sz="1400" dirty="0"/>
                <a:t>)</a:t>
              </a: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82168" y="2697293"/>
            <a:ext cx="38888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yellow, curved, no leaf, 6oz, </a:t>
            </a:r>
            <a:r>
              <a:rPr lang="en-US" sz="2000" dirty="0" smtClean="0">
                <a:solidFill>
                  <a:srgbClr val="008000"/>
                </a:solidFill>
              </a:rPr>
              <a:t>banana</a:t>
            </a:r>
            <a:endParaRPr lang="en-US" sz="2000" dirty="0">
              <a:solidFill>
                <a:srgbClr val="008000"/>
              </a:solidFill>
            </a:endParaRPr>
          </a:p>
        </p:txBody>
      </p:sp>
      <p:sp>
        <p:nvSpPr>
          <p:cNvPr id="8" name="Right Arrow 7"/>
          <p:cNvSpPr/>
          <p:nvPr/>
        </p:nvSpPr>
        <p:spPr bwMode="auto">
          <a:xfrm>
            <a:off x="4672132" y="2506223"/>
            <a:ext cx="533400" cy="762000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9" name="Right Arrow 8"/>
          <p:cNvSpPr/>
          <p:nvPr/>
        </p:nvSpPr>
        <p:spPr bwMode="auto">
          <a:xfrm>
            <a:off x="6873523" y="2539221"/>
            <a:ext cx="533400" cy="762000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559323" y="2687156"/>
            <a:ext cx="9314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0.004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60481" y="1768831"/>
            <a:ext cx="29736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Probabilistic model: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71254" y="4290234"/>
            <a:ext cx="15723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Classifier:</a:t>
            </a:r>
            <a:endParaRPr lang="en-US" sz="2800" dirty="0"/>
          </a:p>
        </p:txBody>
      </p:sp>
      <p:sp>
        <p:nvSpPr>
          <p:cNvPr id="13" name="TextBox 12"/>
          <p:cNvSpPr txBox="1"/>
          <p:nvPr/>
        </p:nvSpPr>
        <p:spPr>
          <a:xfrm>
            <a:off x="612648" y="5029200"/>
            <a:ext cx="29803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yellow, curved, no leaf, 6oz</a:t>
            </a:r>
            <a:endParaRPr lang="en-US" sz="2000" dirty="0">
              <a:solidFill>
                <a:srgbClr val="008000"/>
              </a:solidFill>
            </a:endParaRPr>
          </a:p>
        </p:txBody>
      </p:sp>
      <p:grpSp>
        <p:nvGrpSpPr>
          <p:cNvPr id="20" name="Group 37"/>
          <p:cNvGrpSpPr/>
          <p:nvPr/>
        </p:nvGrpSpPr>
        <p:grpSpPr>
          <a:xfrm>
            <a:off x="5273323" y="4551844"/>
            <a:ext cx="1660877" cy="1371600"/>
            <a:chOff x="7391400" y="3505200"/>
            <a:chExt cx="1432277" cy="1371600"/>
          </a:xfrm>
        </p:grpSpPr>
        <p:sp>
          <p:nvSpPr>
            <p:cNvPr id="21" name="Rounded Rectangle 20"/>
            <p:cNvSpPr/>
            <p:nvPr/>
          </p:nvSpPr>
          <p:spPr bwMode="auto">
            <a:xfrm>
              <a:off x="7391400" y="3505200"/>
              <a:ext cx="1371600" cy="13716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391400" y="3620974"/>
              <a:ext cx="1432277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probabilistic model:</a:t>
              </a:r>
            </a:p>
            <a:p>
              <a:pPr algn="ctr"/>
              <a:endParaRPr lang="en-US" sz="1400" dirty="0"/>
            </a:p>
            <a:p>
              <a:pPr algn="ctr"/>
              <a:r>
                <a:rPr lang="en-US" sz="1400" dirty="0"/>
                <a:t>p(</a:t>
              </a:r>
              <a:r>
                <a:rPr lang="en-US" sz="1400" i="1" dirty="0"/>
                <a:t>features, label</a:t>
              </a:r>
              <a:r>
                <a:rPr lang="en-US" sz="1400" dirty="0"/>
                <a:t>)</a:t>
              </a:r>
            </a:p>
          </p:txBody>
        </p:sp>
      </p:grpSp>
      <p:sp>
        <p:nvSpPr>
          <p:cNvPr id="23" name="Right Arrow 22"/>
          <p:cNvSpPr/>
          <p:nvPr/>
        </p:nvSpPr>
        <p:spPr bwMode="auto">
          <a:xfrm>
            <a:off x="4511323" y="4881265"/>
            <a:ext cx="533400" cy="762000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24" name="Right Arrow 23"/>
          <p:cNvSpPr/>
          <p:nvPr/>
        </p:nvSpPr>
        <p:spPr bwMode="auto">
          <a:xfrm>
            <a:off x="6989975" y="4881265"/>
            <a:ext cx="533400" cy="762000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559323" y="5029200"/>
            <a:ext cx="11335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banana</a:t>
            </a:r>
            <a:endParaRPr lang="en-US" sz="2400" dirty="0">
              <a:solidFill>
                <a:srgbClr val="008000"/>
              </a:solidFill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301752" y="4038600"/>
            <a:ext cx="8537448" cy="0"/>
          </a:xfrm>
          <a:prstGeom prst="line">
            <a:avLst/>
          </a:prstGeom>
          <a:ln w="3810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0660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Probabilistic models: classification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0668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Probabilistic models define a </a:t>
            </a:r>
            <a:r>
              <a:rPr lang="en-US" i="1" dirty="0" smtClean="0">
                <a:solidFill>
                  <a:srgbClr val="FF6600"/>
                </a:solidFill>
              </a:rPr>
              <a:t>probability distribution</a:t>
            </a:r>
            <a:r>
              <a:rPr lang="en-US" dirty="0" smtClean="0"/>
              <a:t> over features and labels:</a:t>
            </a:r>
            <a:endParaRPr lang="en-US" dirty="0"/>
          </a:p>
        </p:txBody>
      </p:sp>
      <p:grpSp>
        <p:nvGrpSpPr>
          <p:cNvPr id="4" name="Group 37"/>
          <p:cNvGrpSpPr/>
          <p:nvPr/>
        </p:nvGrpSpPr>
        <p:grpSpPr>
          <a:xfrm>
            <a:off x="5124237" y="2891135"/>
            <a:ext cx="1666066" cy="1371600"/>
            <a:chOff x="7391400" y="3505200"/>
            <a:chExt cx="1432277" cy="1371600"/>
          </a:xfrm>
        </p:grpSpPr>
        <p:sp>
          <p:nvSpPr>
            <p:cNvPr id="5" name="Rounded Rectangle 4"/>
            <p:cNvSpPr/>
            <p:nvPr/>
          </p:nvSpPr>
          <p:spPr bwMode="auto">
            <a:xfrm>
              <a:off x="7391400" y="3505200"/>
              <a:ext cx="1371600" cy="13716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391400" y="3620974"/>
              <a:ext cx="1432277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probabilistic model:</a:t>
              </a:r>
            </a:p>
            <a:p>
              <a:pPr algn="ctr"/>
              <a:endParaRPr lang="en-US" sz="1400" dirty="0"/>
            </a:p>
            <a:p>
              <a:pPr algn="ctr"/>
              <a:r>
                <a:rPr lang="en-US" sz="1400" dirty="0"/>
                <a:t>p(</a:t>
              </a:r>
              <a:r>
                <a:rPr lang="en-US" sz="1400" i="1" dirty="0"/>
                <a:t>features, label</a:t>
              </a:r>
              <a:r>
                <a:rPr lang="en-US" sz="1400" dirty="0"/>
                <a:t>)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333082" y="3378628"/>
            <a:ext cx="38888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yellow, curved, no leaf, 6oz, </a:t>
            </a:r>
            <a:r>
              <a:rPr lang="en-US" sz="2000" dirty="0" smtClean="0">
                <a:solidFill>
                  <a:srgbClr val="008000"/>
                </a:solidFill>
              </a:rPr>
              <a:t>banana</a:t>
            </a:r>
            <a:endParaRPr lang="en-US" sz="2000" dirty="0">
              <a:solidFill>
                <a:srgbClr val="008000"/>
              </a:solidFill>
            </a:endParaRPr>
          </a:p>
        </p:txBody>
      </p:sp>
      <p:sp>
        <p:nvSpPr>
          <p:cNvPr id="9" name="Right Arrow 8"/>
          <p:cNvSpPr/>
          <p:nvPr/>
        </p:nvSpPr>
        <p:spPr bwMode="auto">
          <a:xfrm>
            <a:off x="4520256" y="3220556"/>
            <a:ext cx="533400" cy="762000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10" name="Right Arrow 9"/>
          <p:cNvSpPr/>
          <p:nvPr/>
        </p:nvSpPr>
        <p:spPr bwMode="auto">
          <a:xfrm>
            <a:off x="6813279" y="3220556"/>
            <a:ext cx="533400" cy="762000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410237" y="3368491"/>
            <a:ext cx="9314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0.004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45027" y="6193100"/>
            <a:ext cx="81966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do we use a probabilistic model for classification/prediction?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333082" y="4495800"/>
            <a:ext cx="8537448" cy="0"/>
          </a:xfrm>
          <a:prstGeom prst="line">
            <a:avLst/>
          </a:prstGeom>
          <a:ln w="3810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12126" y="5083489"/>
            <a:ext cx="38202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Given an unlabeled example: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3828850" y="5497734"/>
            <a:ext cx="29803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yellow, curved, no leaf, 6oz</a:t>
            </a:r>
            <a:endParaRPr lang="en-US" sz="2000" dirty="0">
              <a:solidFill>
                <a:srgbClr val="008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705600" y="5053275"/>
            <a:ext cx="2220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</a:t>
            </a:r>
            <a:r>
              <a:rPr lang="en-US" sz="2400" dirty="0" smtClean="0"/>
              <a:t>redict the label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74575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Probabilistic models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0668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Probabilistic models define a </a:t>
            </a:r>
            <a:r>
              <a:rPr lang="en-US" i="1" dirty="0" smtClean="0">
                <a:solidFill>
                  <a:srgbClr val="FF6600"/>
                </a:solidFill>
              </a:rPr>
              <a:t>probability distribution</a:t>
            </a:r>
            <a:r>
              <a:rPr lang="en-US" dirty="0" smtClean="0"/>
              <a:t> over features and labels:</a:t>
            </a:r>
            <a:endParaRPr lang="en-US" dirty="0"/>
          </a:p>
        </p:txBody>
      </p:sp>
      <p:grpSp>
        <p:nvGrpSpPr>
          <p:cNvPr id="4" name="Group 37"/>
          <p:cNvGrpSpPr/>
          <p:nvPr/>
        </p:nvGrpSpPr>
        <p:grpSpPr>
          <a:xfrm>
            <a:off x="5105400" y="2983805"/>
            <a:ext cx="1643612" cy="1371600"/>
            <a:chOff x="7391400" y="3505200"/>
            <a:chExt cx="1432277" cy="1371600"/>
          </a:xfrm>
        </p:grpSpPr>
        <p:sp>
          <p:nvSpPr>
            <p:cNvPr id="5" name="Rounded Rectangle 4"/>
            <p:cNvSpPr/>
            <p:nvPr/>
          </p:nvSpPr>
          <p:spPr bwMode="auto">
            <a:xfrm>
              <a:off x="7391400" y="3505200"/>
              <a:ext cx="1371600" cy="13716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391400" y="3620974"/>
              <a:ext cx="1432277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probabilistic model:</a:t>
              </a:r>
            </a:p>
            <a:p>
              <a:pPr algn="ctr"/>
              <a:endParaRPr lang="en-US" sz="1400" dirty="0"/>
            </a:p>
            <a:p>
              <a:pPr algn="ctr"/>
              <a:r>
                <a:rPr lang="en-US" sz="1400" dirty="0"/>
                <a:t>p(</a:t>
              </a:r>
              <a:r>
                <a:rPr lang="en-US" sz="1400" i="1" dirty="0"/>
                <a:t>features, label</a:t>
              </a:r>
              <a:r>
                <a:rPr lang="en-US" sz="1400" dirty="0"/>
                <a:t>)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314245" y="3230693"/>
            <a:ext cx="38888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yellow, curved, no leaf, 6oz, </a:t>
            </a:r>
            <a:r>
              <a:rPr lang="en-US" sz="2000" dirty="0" smtClean="0">
                <a:solidFill>
                  <a:srgbClr val="008000"/>
                </a:solidFill>
              </a:rPr>
              <a:t>banana</a:t>
            </a:r>
            <a:endParaRPr lang="en-US" sz="2000" dirty="0">
              <a:solidFill>
                <a:srgbClr val="008000"/>
              </a:solidFill>
            </a:endParaRPr>
          </a:p>
        </p:txBody>
      </p:sp>
      <p:sp>
        <p:nvSpPr>
          <p:cNvPr id="9" name="Right Arrow 8"/>
          <p:cNvSpPr/>
          <p:nvPr/>
        </p:nvSpPr>
        <p:spPr bwMode="auto">
          <a:xfrm>
            <a:off x="4509381" y="3279350"/>
            <a:ext cx="533400" cy="302795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82570" y="3097175"/>
            <a:ext cx="9314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0.004</a:t>
            </a:r>
            <a:endParaRPr lang="en-US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914400" y="5334000"/>
            <a:ext cx="69416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For each label, ask for the probability under the model</a:t>
            </a:r>
          </a:p>
          <a:p>
            <a:r>
              <a:rPr lang="en-US" sz="2400" dirty="0" smtClean="0">
                <a:solidFill>
                  <a:srgbClr val="0000FF"/>
                </a:solidFill>
              </a:rPr>
              <a:t>Pick the label with the highest probability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90556" y="3834621"/>
            <a:ext cx="38486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yellow, curved, no leaf, 6oz, </a:t>
            </a:r>
            <a:r>
              <a:rPr lang="en-US" sz="2000" dirty="0" smtClean="0">
                <a:solidFill>
                  <a:srgbClr val="008000"/>
                </a:solidFill>
              </a:rPr>
              <a:t>apple</a:t>
            </a:r>
            <a:endParaRPr lang="en-US" sz="2000" dirty="0">
              <a:solidFill>
                <a:srgbClr val="008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568149" y="3657600"/>
            <a:ext cx="1271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0.00002</a:t>
            </a:r>
            <a:endParaRPr lang="en-US" sz="2400" dirty="0"/>
          </a:p>
        </p:txBody>
      </p:sp>
      <p:sp>
        <p:nvSpPr>
          <p:cNvPr id="19" name="Right Arrow 18"/>
          <p:cNvSpPr/>
          <p:nvPr/>
        </p:nvSpPr>
        <p:spPr bwMode="auto">
          <a:xfrm>
            <a:off x="4502370" y="3858483"/>
            <a:ext cx="533400" cy="302795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20" name="Right Arrow 19"/>
          <p:cNvSpPr/>
          <p:nvPr/>
        </p:nvSpPr>
        <p:spPr bwMode="auto">
          <a:xfrm>
            <a:off x="6780744" y="3230693"/>
            <a:ext cx="533400" cy="302795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21" name="Right Arrow 20"/>
          <p:cNvSpPr/>
          <p:nvPr/>
        </p:nvSpPr>
        <p:spPr bwMode="auto">
          <a:xfrm>
            <a:off x="6780744" y="3788885"/>
            <a:ext cx="533400" cy="302795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7391400" y="3020975"/>
            <a:ext cx="1451904" cy="636625"/>
          </a:xfrm>
          <a:prstGeom prst="ellipse">
            <a:avLst/>
          </a:prstGeom>
          <a:noFill/>
          <a:ln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927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Probabilistic model vs. classifier</a:t>
            </a:r>
            <a:endParaRPr lang="en-US" dirty="0"/>
          </a:p>
        </p:txBody>
      </p:sp>
      <p:grpSp>
        <p:nvGrpSpPr>
          <p:cNvPr id="4" name="Group 37"/>
          <p:cNvGrpSpPr/>
          <p:nvPr/>
        </p:nvGrpSpPr>
        <p:grpSpPr>
          <a:xfrm>
            <a:off x="5273323" y="2209800"/>
            <a:ext cx="1600200" cy="1371600"/>
            <a:chOff x="7391400" y="3505200"/>
            <a:chExt cx="1432277" cy="1371600"/>
          </a:xfrm>
        </p:grpSpPr>
        <p:sp>
          <p:nvSpPr>
            <p:cNvPr id="5" name="Rounded Rectangle 4"/>
            <p:cNvSpPr/>
            <p:nvPr/>
          </p:nvSpPr>
          <p:spPr bwMode="auto">
            <a:xfrm>
              <a:off x="7391400" y="3505200"/>
              <a:ext cx="1371600" cy="13716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391400" y="3620974"/>
              <a:ext cx="1432277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probabilistic model:</a:t>
              </a:r>
            </a:p>
            <a:p>
              <a:pPr algn="ctr"/>
              <a:endParaRPr lang="en-US" sz="1400" dirty="0"/>
            </a:p>
            <a:p>
              <a:pPr algn="ctr"/>
              <a:r>
                <a:rPr lang="en-US" sz="1400" dirty="0"/>
                <a:t>p(</a:t>
              </a:r>
              <a:r>
                <a:rPr lang="en-US" sz="1400" i="1" dirty="0"/>
                <a:t>features, label</a:t>
              </a:r>
              <a:r>
                <a:rPr lang="en-US" sz="1400" dirty="0"/>
                <a:t>)</a:t>
              </a: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82168" y="2697293"/>
            <a:ext cx="38888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yellow, curved, no leaf, 6oz, </a:t>
            </a:r>
            <a:r>
              <a:rPr lang="en-US" sz="2000" dirty="0" smtClean="0">
                <a:solidFill>
                  <a:srgbClr val="008000"/>
                </a:solidFill>
              </a:rPr>
              <a:t>banana</a:t>
            </a:r>
            <a:endParaRPr lang="en-US" sz="2000" dirty="0">
              <a:solidFill>
                <a:srgbClr val="008000"/>
              </a:solidFill>
            </a:endParaRPr>
          </a:p>
        </p:txBody>
      </p:sp>
      <p:sp>
        <p:nvSpPr>
          <p:cNvPr id="8" name="Right Arrow 7"/>
          <p:cNvSpPr/>
          <p:nvPr/>
        </p:nvSpPr>
        <p:spPr bwMode="auto">
          <a:xfrm>
            <a:off x="4689348" y="2526911"/>
            <a:ext cx="533400" cy="762000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9" name="Right Arrow 8"/>
          <p:cNvSpPr/>
          <p:nvPr/>
        </p:nvSpPr>
        <p:spPr bwMode="auto">
          <a:xfrm>
            <a:off x="6873523" y="2539221"/>
            <a:ext cx="533400" cy="762000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559323" y="2687156"/>
            <a:ext cx="9314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0.004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60481" y="1768831"/>
            <a:ext cx="29736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Probabilistic model: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71254" y="4290234"/>
            <a:ext cx="15723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Classifier:</a:t>
            </a:r>
            <a:endParaRPr lang="en-US" sz="2800" dirty="0"/>
          </a:p>
        </p:txBody>
      </p:sp>
      <p:sp>
        <p:nvSpPr>
          <p:cNvPr id="13" name="TextBox 12"/>
          <p:cNvSpPr txBox="1"/>
          <p:nvPr/>
        </p:nvSpPr>
        <p:spPr>
          <a:xfrm>
            <a:off x="612648" y="5029200"/>
            <a:ext cx="29803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yellow, curved, no leaf, 6oz</a:t>
            </a:r>
            <a:endParaRPr lang="en-US" sz="2000" dirty="0">
              <a:solidFill>
                <a:srgbClr val="008000"/>
              </a:solidFill>
            </a:endParaRPr>
          </a:p>
        </p:txBody>
      </p:sp>
      <p:grpSp>
        <p:nvGrpSpPr>
          <p:cNvPr id="20" name="Group 37"/>
          <p:cNvGrpSpPr/>
          <p:nvPr/>
        </p:nvGrpSpPr>
        <p:grpSpPr>
          <a:xfrm>
            <a:off x="5273323" y="4551844"/>
            <a:ext cx="1600200" cy="1371600"/>
            <a:chOff x="7391400" y="3505200"/>
            <a:chExt cx="1432277" cy="1371600"/>
          </a:xfrm>
        </p:grpSpPr>
        <p:sp>
          <p:nvSpPr>
            <p:cNvPr id="21" name="Rounded Rectangle 20"/>
            <p:cNvSpPr/>
            <p:nvPr/>
          </p:nvSpPr>
          <p:spPr bwMode="auto">
            <a:xfrm>
              <a:off x="7391400" y="3505200"/>
              <a:ext cx="1371600" cy="13716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391400" y="3620974"/>
              <a:ext cx="1432277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probabilistic model:</a:t>
              </a:r>
            </a:p>
            <a:p>
              <a:pPr algn="ctr"/>
              <a:endParaRPr lang="en-US" sz="1400" dirty="0"/>
            </a:p>
            <a:p>
              <a:pPr algn="ctr"/>
              <a:r>
                <a:rPr lang="en-US" sz="1400" dirty="0"/>
                <a:t>p(</a:t>
              </a:r>
              <a:r>
                <a:rPr lang="en-US" sz="1400" i="1" dirty="0"/>
                <a:t>features, label</a:t>
              </a:r>
              <a:r>
                <a:rPr lang="en-US" sz="1400" dirty="0"/>
                <a:t>)</a:t>
              </a:r>
            </a:p>
          </p:txBody>
        </p:sp>
      </p:grpSp>
      <p:sp>
        <p:nvSpPr>
          <p:cNvPr id="23" name="Right Arrow 22"/>
          <p:cNvSpPr/>
          <p:nvPr/>
        </p:nvSpPr>
        <p:spPr bwMode="auto">
          <a:xfrm>
            <a:off x="4511323" y="4881265"/>
            <a:ext cx="533400" cy="762000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24" name="Right Arrow 23"/>
          <p:cNvSpPr/>
          <p:nvPr/>
        </p:nvSpPr>
        <p:spPr bwMode="auto">
          <a:xfrm>
            <a:off x="6873523" y="4881265"/>
            <a:ext cx="533400" cy="762000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559323" y="5029200"/>
            <a:ext cx="11335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banana</a:t>
            </a:r>
            <a:endParaRPr lang="en-US" sz="2400" dirty="0">
              <a:solidFill>
                <a:srgbClr val="008000"/>
              </a:solidFill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301752" y="4038600"/>
            <a:ext cx="8537448" cy="0"/>
          </a:xfrm>
          <a:prstGeom prst="line">
            <a:avLst/>
          </a:prstGeom>
          <a:ln w="3810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2531842" y="6258941"/>
            <a:ext cx="39589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Why probabilistic models?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1742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Probabilistic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8768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/>
              <a:t>Probabilities are nice to work with</a:t>
            </a:r>
          </a:p>
          <a:p>
            <a:pPr lvl="1"/>
            <a:r>
              <a:rPr lang="en-US" dirty="0" smtClean="0"/>
              <a:t>range between 0 and 1</a:t>
            </a:r>
          </a:p>
          <a:p>
            <a:pPr lvl="1"/>
            <a:r>
              <a:rPr lang="en-US" dirty="0" smtClean="0"/>
              <a:t>can combine them in a well understood way</a:t>
            </a:r>
          </a:p>
          <a:p>
            <a:pPr lvl="1"/>
            <a:r>
              <a:rPr lang="en-US" dirty="0" smtClean="0"/>
              <a:t>lots of mathematical background/theory</a:t>
            </a:r>
          </a:p>
          <a:p>
            <a:pPr lvl="1"/>
            <a:r>
              <a:rPr lang="en-US" dirty="0" smtClean="0"/>
              <a:t>an aside: to get the benefit of probabilistic output you can sometimes </a:t>
            </a:r>
            <a:r>
              <a:rPr lang="en-US" dirty="0" smtClean="0">
                <a:solidFill>
                  <a:srgbClr val="FF6600"/>
                </a:solidFill>
              </a:rPr>
              <a:t>calibrate</a:t>
            </a:r>
            <a:r>
              <a:rPr lang="en-US" dirty="0" smtClean="0"/>
              <a:t> the confidence output of a non-probabilistic classifier</a:t>
            </a:r>
          </a:p>
          <a:p>
            <a:pPr lvl="1"/>
            <a:endParaRPr lang="en-US" dirty="0" smtClean="0"/>
          </a:p>
          <a:p>
            <a:pPr marL="45720" indent="0">
              <a:buNone/>
            </a:pPr>
            <a:r>
              <a:rPr lang="en-US" dirty="0" smtClean="0"/>
              <a:t>Provide a strong, well-founded groundwork</a:t>
            </a:r>
          </a:p>
          <a:p>
            <a:pPr marL="822960" lvl="1" indent="-457200"/>
            <a:r>
              <a:rPr lang="en-US" dirty="0" smtClean="0"/>
              <a:t>Allow us to make clear decisions about things like regularization</a:t>
            </a:r>
          </a:p>
          <a:p>
            <a:pPr marL="822960" lvl="1" indent="-457200"/>
            <a:r>
              <a:rPr lang="en-US" dirty="0" smtClean="0"/>
              <a:t>Tend to be much less “heuristic” than the models we’ve seen</a:t>
            </a:r>
          </a:p>
          <a:p>
            <a:pPr marL="822960" lvl="1" indent="-457200"/>
            <a:r>
              <a:rPr lang="en-US" dirty="0" smtClean="0"/>
              <a:t>Different models have very clear meanings</a:t>
            </a:r>
            <a:endParaRPr lang="en-US" dirty="0"/>
          </a:p>
          <a:p>
            <a:pPr marL="4572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044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Probabilistic models: big questions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Which model do we use, i.e. how do we calculate p(</a:t>
            </a:r>
            <a:r>
              <a:rPr lang="en-US" i="1" dirty="0" smtClean="0"/>
              <a:t>feature, label</a:t>
            </a:r>
            <a:r>
              <a:rPr lang="en-US" dirty="0" smtClean="0"/>
              <a:t>)?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How do train the model, i.e. how to we we </a:t>
            </a:r>
            <a:r>
              <a:rPr lang="en-US" dirty="0" smtClean="0">
                <a:solidFill>
                  <a:srgbClr val="FF6600"/>
                </a:solidFill>
              </a:rPr>
              <a:t>estimate the probabilities</a:t>
            </a:r>
            <a:r>
              <a:rPr lang="en-US" dirty="0" smtClean="0"/>
              <a:t> for the model?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How do we deal with </a:t>
            </a:r>
            <a:r>
              <a:rPr lang="en-US" dirty="0" err="1" smtClean="0"/>
              <a:t>overfitting</a:t>
            </a:r>
            <a:r>
              <a:rPr lang="en-US" dirty="0" smtClean="0"/>
              <a:t>?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197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>
          <a:xfrm>
            <a:off x="423863" y="125413"/>
            <a:ext cx="3849060" cy="577594"/>
          </a:xfrm>
          <a:noFill/>
        </p:spPr>
        <p:txBody>
          <a:bodyPr wrap="none" lIns="63500" tIns="25400" rIns="63500" bIns="25400" anchor="t">
            <a:spAutoFit/>
          </a:bodyPr>
          <a:lstStyle/>
          <a:p>
            <a:pPr eaLnBrk="1" hangingPunct="1">
              <a:lnSpc>
                <a:spcPct val="94000"/>
              </a:lnSpc>
            </a:pPr>
            <a:r>
              <a:rPr lang="en-US" dirty="0" smtClean="0"/>
              <a:t>Random variables</a:t>
            </a:r>
            <a:endParaRPr lang="en-US" dirty="0"/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450850" y="1828800"/>
            <a:ext cx="8235950" cy="4875385"/>
          </a:xfrm>
          <a:noFill/>
        </p:spPr>
        <p:txBody>
          <a:bodyPr wrap="square" lIns="63500" tIns="25400" rIns="63500" bIns="25400">
            <a:spAutoFit/>
          </a:bodyPr>
          <a:lstStyle/>
          <a:p>
            <a:pPr marL="0" indent="0" eaLnBrk="1" hangingPunct="1">
              <a:lnSpc>
                <a:spcPct val="93000"/>
              </a:lnSpc>
              <a:spcBef>
                <a:spcPct val="47000"/>
              </a:spcBef>
              <a:buNone/>
            </a:pPr>
            <a:r>
              <a:rPr lang="en-US" sz="2400" dirty="0" smtClean="0">
                <a:solidFill>
                  <a:schemeClr val="tx2"/>
                </a:solidFill>
              </a:rPr>
              <a:t>A random variable is a mapping from the sample space to a number (think events)</a:t>
            </a:r>
          </a:p>
          <a:p>
            <a:pPr marL="0" indent="0" eaLnBrk="1" hangingPunct="1">
              <a:lnSpc>
                <a:spcPct val="93000"/>
              </a:lnSpc>
              <a:spcBef>
                <a:spcPct val="47000"/>
              </a:spcBef>
              <a:buNone/>
            </a:pPr>
            <a:r>
              <a:rPr lang="en-US" sz="2400" dirty="0" smtClean="0">
                <a:solidFill>
                  <a:schemeClr val="tx2"/>
                </a:solidFill>
              </a:rPr>
              <a:t>It represents all the possible values of something we want to measure in an experiment</a:t>
            </a:r>
          </a:p>
          <a:p>
            <a:pPr marL="0" indent="0" eaLnBrk="1" hangingPunct="1">
              <a:lnSpc>
                <a:spcPct val="93000"/>
              </a:lnSpc>
              <a:spcBef>
                <a:spcPct val="47000"/>
              </a:spcBef>
              <a:buNone/>
            </a:pPr>
            <a:r>
              <a:rPr lang="en-US" sz="2400" dirty="0" smtClean="0">
                <a:solidFill>
                  <a:schemeClr val="tx2"/>
                </a:solidFill>
              </a:rPr>
              <a:t>For example, random variable, </a:t>
            </a:r>
            <a:r>
              <a:rPr lang="en-US" sz="2400" i="1" dirty="0" smtClean="0">
                <a:solidFill>
                  <a:schemeClr val="tx2"/>
                </a:solidFill>
              </a:rPr>
              <a:t>X</a:t>
            </a:r>
            <a:r>
              <a:rPr lang="en-US" sz="2400" dirty="0" smtClean="0">
                <a:solidFill>
                  <a:schemeClr val="tx2"/>
                </a:solidFill>
              </a:rPr>
              <a:t>, could be the number of heads for a coin</a:t>
            </a:r>
          </a:p>
          <a:p>
            <a:pPr eaLnBrk="1" hangingPunct="1">
              <a:lnSpc>
                <a:spcPct val="93000"/>
              </a:lnSpc>
              <a:spcBef>
                <a:spcPct val="47000"/>
              </a:spcBef>
            </a:pPr>
            <a:endParaRPr lang="en-US" sz="2400" dirty="0" smtClean="0">
              <a:solidFill>
                <a:schemeClr val="tx2"/>
              </a:solidFill>
            </a:endParaRPr>
          </a:p>
          <a:p>
            <a:pPr eaLnBrk="1" hangingPunct="1">
              <a:lnSpc>
                <a:spcPct val="93000"/>
              </a:lnSpc>
              <a:spcBef>
                <a:spcPct val="47000"/>
              </a:spcBef>
            </a:pPr>
            <a:endParaRPr lang="en-US" sz="2400" dirty="0" smtClean="0">
              <a:solidFill>
                <a:schemeClr val="tx2"/>
              </a:solidFill>
            </a:endParaRPr>
          </a:p>
          <a:p>
            <a:pPr eaLnBrk="1" hangingPunct="1">
              <a:lnSpc>
                <a:spcPct val="93000"/>
              </a:lnSpc>
              <a:spcBef>
                <a:spcPct val="47000"/>
              </a:spcBef>
            </a:pPr>
            <a:endParaRPr lang="en-US" sz="2400" dirty="0" smtClean="0">
              <a:solidFill>
                <a:schemeClr val="tx2"/>
              </a:solidFill>
            </a:endParaRPr>
          </a:p>
          <a:p>
            <a:pPr marL="0" indent="0" eaLnBrk="1" hangingPunct="1">
              <a:lnSpc>
                <a:spcPct val="93000"/>
              </a:lnSpc>
              <a:spcBef>
                <a:spcPct val="47000"/>
              </a:spcBef>
              <a:buNone/>
            </a:pPr>
            <a:r>
              <a:rPr lang="en-US" sz="2400" dirty="0" smtClean="0">
                <a:solidFill>
                  <a:schemeClr val="tx2"/>
                </a:solidFill>
              </a:rPr>
              <a:t>Really for notational convenience, since the event space can sometimes be irregular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838200" y="4744720"/>
          <a:ext cx="769619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65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67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36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35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5513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5513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5513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5513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5513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space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HHH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HHT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HTH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HTT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THH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THT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TTH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TTT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>
                          <a:solidFill>
                            <a:schemeClr val="tx2"/>
                          </a:solidFill>
                        </a:rPr>
                        <a:t>X</a:t>
                      </a:r>
                      <a:endParaRPr lang="en-US" i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76200"/>
            <a:ext cx="81534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Same problems we’ve been dealing with so far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576989" y="2514600"/>
            <a:ext cx="3461611" cy="41148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Which model do we use, i.e. how do we calculate p(</a:t>
            </a:r>
            <a:r>
              <a:rPr lang="en-US" i="1" dirty="0" smtClean="0"/>
              <a:t>feature, label</a:t>
            </a:r>
            <a:r>
              <a:rPr lang="en-US" dirty="0" smtClean="0"/>
              <a:t>)?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How do train the model, i.e. how to we we </a:t>
            </a:r>
            <a:r>
              <a:rPr lang="en-US" dirty="0" smtClean="0">
                <a:solidFill>
                  <a:srgbClr val="FF6600"/>
                </a:solidFill>
              </a:rPr>
              <a:t>estimate the probabilities</a:t>
            </a:r>
            <a:r>
              <a:rPr lang="en-US" dirty="0" smtClean="0"/>
              <a:t> for the model?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How do we deal with </a:t>
            </a:r>
            <a:r>
              <a:rPr lang="en-US" dirty="0" err="1" smtClean="0"/>
              <a:t>overfitting</a:t>
            </a:r>
            <a:r>
              <a:rPr lang="en-US" dirty="0" smtClean="0"/>
              <a:t>?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09232" y="1738595"/>
            <a:ext cx="30144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Probabilistic models</a:t>
            </a:r>
            <a:endParaRPr lang="en-US" sz="2800" dirty="0">
              <a:solidFill>
                <a:srgbClr val="0000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714632" y="1738595"/>
            <a:ext cx="21339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ML in general</a:t>
            </a:r>
            <a:endParaRPr lang="en-US" sz="2800" dirty="0">
              <a:solidFill>
                <a:srgbClr val="0000FF"/>
              </a:solidFill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4419600" y="1738595"/>
            <a:ext cx="0" cy="511940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11"/>
          <p:cNvSpPr txBox="1">
            <a:spLocks/>
          </p:cNvSpPr>
          <p:nvPr/>
        </p:nvSpPr>
        <p:spPr>
          <a:xfrm>
            <a:off x="5181600" y="2514600"/>
            <a:ext cx="3461611" cy="4114800"/>
          </a:xfrm>
          <a:prstGeom prst="rect">
            <a:avLst/>
          </a:prstGeom>
        </p:spPr>
        <p:txBody>
          <a:bodyPr vert="horz">
            <a:normAutofit lnSpcReduction="100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/>
              <a:buNone/>
            </a:pPr>
            <a:r>
              <a:rPr lang="en-US" sz="2400" dirty="0" smtClean="0"/>
              <a:t>Which model do we use (decision tree, linear model, non-parametric)</a:t>
            </a:r>
          </a:p>
          <a:p>
            <a:pPr marL="0" indent="0">
              <a:buFont typeface="Wingdings"/>
              <a:buNone/>
            </a:pPr>
            <a:endParaRPr lang="en-US" sz="2400" dirty="0" smtClean="0"/>
          </a:p>
          <a:p>
            <a:pPr marL="0" indent="0">
              <a:buFont typeface="Wingdings"/>
              <a:buNone/>
            </a:pPr>
            <a:r>
              <a:rPr lang="en-US" sz="2400" dirty="0" smtClean="0"/>
              <a:t>How do train the model?</a:t>
            </a:r>
            <a:endParaRPr lang="en-US" sz="2400" dirty="0"/>
          </a:p>
          <a:p>
            <a:pPr marL="0" indent="0">
              <a:buFont typeface="Wingdings"/>
              <a:buNone/>
            </a:pPr>
            <a:endParaRPr lang="en-US" sz="2400" dirty="0" smtClean="0"/>
          </a:p>
          <a:p>
            <a:pPr marL="0" indent="0">
              <a:buFont typeface="Wingdings"/>
              <a:buNone/>
            </a:pPr>
            <a:endParaRPr lang="en-US" sz="2400" dirty="0" smtClean="0"/>
          </a:p>
          <a:p>
            <a:pPr marL="0" indent="0">
              <a:buFont typeface="Wingdings"/>
              <a:buNone/>
            </a:pPr>
            <a:r>
              <a:rPr lang="en-US" sz="2400" dirty="0" smtClean="0"/>
              <a:t>How do we deal with </a:t>
            </a:r>
            <a:r>
              <a:rPr lang="en-US" sz="2400" dirty="0" err="1" smtClean="0"/>
              <a:t>overfitting</a:t>
            </a:r>
            <a:r>
              <a:rPr lang="en-US" sz="2400" dirty="0" smtClean="0"/>
              <a:t>?</a:t>
            </a:r>
          </a:p>
          <a:p>
            <a:pPr marL="0" indent="0">
              <a:buFont typeface="Wingdings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69639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76200"/>
            <a:ext cx="81534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steps for probabilistic modeling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5281221" y="2514600"/>
            <a:ext cx="3461611" cy="41148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Which model do we use, i.e. how do we calculate p(</a:t>
            </a:r>
            <a:r>
              <a:rPr lang="en-US" i="1" dirty="0" smtClean="0"/>
              <a:t>feature, label</a:t>
            </a:r>
            <a:r>
              <a:rPr lang="en-US" dirty="0" smtClean="0"/>
              <a:t>)?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How do train the model, i.e. how to we we </a:t>
            </a:r>
            <a:r>
              <a:rPr lang="en-US" dirty="0" smtClean="0">
                <a:solidFill>
                  <a:srgbClr val="FF6600"/>
                </a:solidFill>
              </a:rPr>
              <a:t>estimate the probabilities</a:t>
            </a:r>
            <a:r>
              <a:rPr lang="en-US" dirty="0" smtClean="0"/>
              <a:t> for the model?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How do we deal with </a:t>
            </a:r>
            <a:r>
              <a:rPr lang="en-US" dirty="0" err="1" smtClean="0"/>
              <a:t>overfitting</a:t>
            </a:r>
            <a:r>
              <a:rPr lang="en-US" dirty="0" smtClean="0"/>
              <a:t>?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313464" y="1738595"/>
            <a:ext cx="30144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Probabilistic models</a:t>
            </a:r>
            <a:endParaRPr lang="en-US" sz="2800" dirty="0">
              <a:solidFill>
                <a:srgbClr val="0000FF"/>
              </a:solidFill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4572000" y="1738595"/>
            <a:ext cx="0" cy="511940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280387" y="2536521"/>
            <a:ext cx="393395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Step 1: pick a model</a:t>
            </a:r>
          </a:p>
          <a:p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Step 2: figure out how to estimate the probabilities for the model</a:t>
            </a:r>
          </a:p>
          <a:p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Step 3 (optional): deal with </a:t>
            </a:r>
            <a:r>
              <a:rPr lang="en-US" sz="2400" dirty="0" err="1" smtClean="0"/>
              <a:t>overfitting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67602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76200"/>
            <a:ext cx="81534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steps for probabilistic modeling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5281221" y="2514600"/>
            <a:ext cx="3461611" cy="41148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Which model do we use, i.e. how do we calculate p(</a:t>
            </a:r>
            <a:r>
              <a:rPr lang="en-US" i="1" dirty="0" smtClean="0"/>
              <a:t>feature, label</a:t>
            </a:r>
            <a:r>
              <a:rPr lang="en-US" dirty="0" smtClean="0"/>
              <a:t>)?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How do train the model, i.e. how to we we </a:t>
            </a:r>
            <a:r>
              <a:rPr lang="en-US" dirty="0" smtClean="0">
                <a:solidFill>
                  <a:srgbClr val="FF6600"/>
                </a:solidFill>
              </a:rPr>
              <a:t>estimate the probabilities</a:t>
            </a:r>
            <a:r>
              <a:rPr lang="en-US" dirty="0" smtClean="0"/>
              <a:t> for the model?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How do we deal with </a:t>
            </a:r>
            <a:r>
              <a:rPr lang="en-US" dirty="0" err="1" smtClean="0"/>
              <a:t>overfitting</a:t>
            </a:r>
            <a:r>
              <a:rPr lang="en-US" dirty="0" smtClean="0"/>
              <a:t>?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313464" y="1738595"/>
            <a:ext cx="30144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Probabilistic models</a:t>
            </a:r>
            <a:endParaRPr lang="en-US" sz="2800" dirty="0">
              <a:solidFill>
                <a:srgbClr val="0000FF"/>
              </a:solidFill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4572000" y="1738595"/>
            <a:ext cx="0" cy="511940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280387" y="2536521"/>
            <a:ext cx="393395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Step 1: pick a model</a:t>
            </a:r>
          </a:p>
          <a:p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Step 2: figure out how to estimate the probabilities for the model</a:t>
            </a:r>
          </a:p>
          <a:p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Step 3 (optional): deal with </a:t>
            </a:r>
            <a:r>
              <a:rPr lang="en-US" sz="2400" dirty="0" err="1" smtClean="0"/>
              <a:t>overfitting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76200" y="2362200"/>
            <a:ext cx="4343400" cy="838200"/>
          </a:xfrm>
          <a:prstGeom prst="rect">
            <a:avLst/>
          </a:prstGeom>
          <a:noFill/>
          <a:ln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065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9289" y="228600"/>
            <a:ext cx="8378952" cy="990600"/>
          </a:xfrm>
        </p:spPr>
        <p:txBody>
          <a:bodyPr>
            <a:normAutofit fontScale="90000"/>
          </a:bodyPr>
          <a:lstStyle/>
          <a:p>
            <a:r>
              <a:rPr lang="en-US" sz="3600" dirty="0" smtClean="0">
                <a:solidFill>
                  <a:srgbClr val="FF0000"/>
                </a:solidFill>
              </a:rPr>
              <a:t>What was the data generating distribution?</a:t>
            </a:r>
            <a:endParaRPr lang="en-US" sz="3600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0336" y="5655086"/>
            <a:ext cx="428780" cy="4203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4876" y="5696769"/>
            <a:ext cx="375843" cy="37869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707995" y="1620518"/>
            <a:ext cx="1825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Training data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6181491" y="1620518"/>
            <a:ext cx="10593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Test set</a:t>
            </a:r>
            <a:endParaRPr lang="en-US" sz="24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3862" y="5788790"/>
            <a:ext cx="418573" cy="24621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84252" y="5788790"/>
            <a:ext cx="431361" cy="24621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38482" y="5408867"/>
            <a:ext cx="431361" cy="24621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6975" y="5365965"/>
            <a:ext cx="418573" cy="246219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6975" y="4983628"/>
            <a:ext cx="418573" cy="24621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0192" y="4627063"/>
            <a:ext cx="418573" cy="24621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0336" y="5155778"/>
            <a:ext cx="428780" cy="420373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2774157" y="6229689"/>
            <a:ext cx="36157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data generating distribution</a:t>
            </a:r>
            <a:endParaRPr lang="en-US" sz="2400" dirty="0"/>
          </a:p>
        </p:txBody>
      </p:sp>
      <p:sp>
        <p:nvSpPr>
          <p:cNvPr id="24" name="Oval 23"/>
          <p:cNvSpPr/>
          <p:nvPr/>
        </p:nvSpPr>
        <p:spPr>
          <a:xfrm>
            <a:off x="1684417" y="4491788"/>
            <a:ext cx="5347368" cy="17537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1411" y="3091655"/>
            <a:ext cx="418573" cy="24621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2487" y="2333042"/>
            <a:ext cx="418573" cy="246219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631" y="2333042"/>
            <a:ext cx="428780" cy="420373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62995" y="2712965"/>
            <a:ext cx="431361" cy="246219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31270" y="2844592"/>
            <a:ext cx="431361" cy="24621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9033" y="2959184"/>
            <a:ext cx="375843" cy="37869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7093" y="3280087"/>
            <a:ext cx="418573" cy="246219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6742" y="3033868"/>
            <a:ext cx="418573" cy="246219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5946" y="3033868"/>
            <a:ext cx="428780" cy="420373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09984" y="2309092"/>
            <a:ext cx="431361" cy="246219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87672" y="3658777"/>
            <a:ext cx="431361" cy="246219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5073" y="3526306"/>
            <a:ext cx="375843" cy="37869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6856" y="2657004"/>
            <a:ext cx="418573" cy="246219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6715" y="2409941"/>
            <a:ext cx="431361" cy="246219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478" y="2524533"/>
            <a:ext cx="375843" cy="378690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2538" y="2845436"/>
            <a:ext cx="418573" cy="246219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0321" y="2104160"/>
            <a:ext cx="428780" cy="420373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93117" y="3224126"/>
            <a:ext cx="431361" cy="246219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0518" y="3091655"/>
            <a:ext cx="375843" cy="378690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 flipV="1">
            <a:off x="5792538" y="3658777"/>
            <a:ext cx="597363" cy="1100381"/>
          </a:xfrm>
          <a:prstGeom prst="straightConnector1">
            <a:avLst/>
          </a:prstGeom>
          <a:ln w="5715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H="1" flipV="1">
            <a:off x="2774158" y="3904997"/>
            <a:ext cx="476758" cy="854161"/>
          </a:xfrm>
          <a:prstGeom prst="straightConnector1">
            <a:avLst/>
          </a:prstGeom>
          <a:ln w="5715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032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1: picking a model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0336" y="5655086"/>
            <a:ext cx="428780" cy="4203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876" y="5696769"/>
            <a:ext cx="375843" cy="3786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3862" y="5788790"/>
            <a:ext cx="418573" cy="24621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4252" y="5788790"/>
            <a:ext cx="431361" cy="24621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8482" y="5408867"/>
            <a:ext cx="431361" cy="2462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6975" y="5365965"/>
            <a:ext cx="418573" cy="24621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6975" y="4983628"/>
            <a:ext cx="418573" cy="24621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0192" y="4627063"/>
            <a:ext cx="418573" cy="24621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0336" y="5155778"/>
            <a:ext cx="428780" cy="42037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774157" y="6229689"/>
            <a:ext cx="36157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data generating distribution</a:t>
            </a:r>
            <a:endParaRPr lang="en-US" sz="2400" dirty="0"/>
          </a:p>
        </p:txBody>
      </p:sp>
      <p:sp>
        <p:nvSpPr>
          <p:cNvPr id="14" name="Oval 13"/>
          <p:cNvSpPr/>
          <p:nvPr/>
        </p:nvSpPr>
        <p:spPr>
          <a:xfrm>
            <a:off x="1684417" y="4491788"/>
            <a:ext cx="5347368" cy="17537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762000" y="2286000"/>
            <a:ext cx="753011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What we’re really trying to do is model is the data generating distribution, that is how likely the feature/label combinations are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8797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</a:t>
            </a:r>
            <a:r>
              <a:rPr lang="en-US" dirty="0" err="1" smtClean="0"/>
              <a:t>maths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304800" y="2014319"/>
          <a:ext cx="2846624" cy="5175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544" name="Equation" r:id="rId4" imgW="1117600" imgH="203200" progId="Equation.3">
                  <p:embed/>
                </p:oleObj>
              </mc:Choice>
              <mc:Fallback>
                <p:oleObj name="Equation" r:id="rId4" imgW="1117600" imgH="203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4800" y="2014319"/>
                        <a:ext cx="2846624" cy="5175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3276600" y="2027237"/>
          <a:ext cx="2605087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545" name="Equation" r:id="rId6" imgW="1155700" imgH="215900" progId="Equation.3">
                  <p:embed/>
                </p:oleObj>
              </mc:Choice>
              <mc:Fallback>
                <p:oleObj name="Equation" r:id="rId6" imgW="1155700" imgH="2159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276600" y="2027237"/>
                        <a:ext cx="2605087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3276600" y="2971800"/>
          <a:ext cx="3292475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546" name="Equation" r:id="rId8" imgW="1460500" imgH="215900" progId="Equation.3">
                  <p:embed/>
                </p:oleObj>
              </mc:Choice>
              <mc:Fallback>
                <p:oleObj name="Equation" r:id="rId8" imgW="1460500" imgH="2159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276600" y="2971800"/>
                        <a:ext cx="3292475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895600" y="4490110"/>
            <a:ext cx="17759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What rule?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66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</a:t>
            </a:r>
            <a:r>
              <a:rPr lang="en-US" dirty="0" err="1" smtClean="0"/>
              <a:t>maths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304800" y="2014319"/>
          <a:ext cx="2846624" cy="5175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622" name="Equation" r:id="rId4" imgW="1117600" imgH="203200" progId="Equation.3">
                  <p:embed/>
                </p:oleObj>
              </mc:Choice>
              <mc:Fallback>
                <p:oleObj name="Equation" r:id="rId4" imgW="1117600" imgH="203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4800" y="2014319"/>
                        <a:ext cx="2846624" cy="5175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3276600" y="2027237"/>
          <a:ext cx="2605087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623" name="Equation" r:id="rId6" imgW="1155700" imgH="215900" progId="Equation.3">
                  <p:embed/>
                </p:oleObj>
              </mc:Choice>
              <mc:Fallback>
                <p:oleObj name="Equation" r:id="rId6" imgW="1155700" imgH="2159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276600" y="2027237"/>
                        <a:ext cx="2605087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332038" y="2971800"/>
          <a:ext cx="3292475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624" name="Equation" r:id="rId8" imgW="1460500" imgH="215900" progId="Equation.3">
                  <p:embed/>
                </p:oleObj>
              </mc:Choice>
              <mc:Fallback>
                <p:oleObj name="Equation" r:id="rId8" imgW="1460500" imgH="2159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32038" y="2971800"/>
                        <a:ext cx="3292475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2332038" y="3932237"/>
          <a:ext cx="4352925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625" name="Equation" r:id="rId10" imgW="1930400" imgH="215900" progId="Equation.3">
                  <p:embed/>
                </p:oleObj>
              </mc:Choice>
              <mc:Fallback>
                <p:oleObj name="Equation" r:id="rId10" imgW="1930400" imgH="2159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332038" y="3932237"/>
                        <a:ext cx="4352925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2332038" y="5665788"/>
          <a:ext cx="3779837" cy="1089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626" name="Equation" r:id="rId12" imgW="1676400" imgH="482600" progId="Equation.3">
                  <p:embed/>
                </p:oleObj>
              </mc:Choice>
              <mc:Fallback>
                <p:oleObj name="Equation" r:id="rId12" imgW="1676400" imgH="4826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332038" y="5665788"/>
                        <a:ext cx="3779837" cy="1089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2332038" y="4953000"/>
          <a:ext cx="6243637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627" name="Equation" r:id="rId14" imgW="2768600" imgH="215900" progId="Equation.3">
                  <p:embed/>
                </p:oleObj>
              </mc:Choice>
              <mc:Fallback>
                <p:oleObj name="Equation" r:id="rId14" imgW="2768600" imgH="2159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332038" y="4953000"/>
                        <a:ext cx="6243637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02256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 1: pick a model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219200" y="1447800"/>
          <a:ext cx="6242050" cy="1089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574" name="Equation" r:id="rId3" imgW="2768600" imgH="482600" progId="Equation.3">
                  <p:embed/>
                </p:oleObj>
              </mc:Choice>
              <mc:Fallback>
                <p:oleObj name="Equation" r:id="rId3" imgW="2768600" imgH="4826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19200" y="1447800"/>
                        <a:ext cx="6242050" cy="1089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45344" y="2376892"/>
            <a:ext cx="79897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So, far we have made NO assumptions about the data</a:t>
            </a:r>
            <a:endParaRPr lang="en-US" sz="28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821896" y="3048000"/>
          <a:ext cx="3063875" cy="487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575" name="Equation" r:id="rId5" imgW="1358900" imgH="215900" progId="Equation.3">
                  <p:embed/>
                </p:oleObj>
              </mc:Choice>
              <mc:Fallback>
                <p:oleObj name="Equation" r:id="rId5" imgW="1358900" imgH="2159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21896" y="3048000"/>
                        <a:ext cx="3063875" cy="487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990600" y="3733800"/>
            <a:ext cx="7434209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many entries would the probability distribution table have if we tried to represent all possible values (e.g. for the wine data set)?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270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Full distribution tables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2071008" y="1600200"/>
          <a:ext cx="4354284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57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57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57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5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25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25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x</a:t>
                      </a:r>
                      <a:r>
                        <a:rPr lang="en-US" sz="2000" baseline="-25000" dirty="0" smtClean="0"/>
                        <a:t>1</a:t>
                      </a:r>
                      <a:endParaRPr lang="en-US" sz="20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x</a:t>
                      </a:r>
                      <a:r>
                        <a:rPr lang="en-US" sz="2000" baseline="-25000" dirty="0" smtClean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x</a:t>
                      </a:r>
                      <a:r>
                        <a:rPr lang="en-US" sz="2000" baseline="-25000" dirty="0" smtClean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…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y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p( )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…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*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…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*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…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…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…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…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…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" name="Content Placeholder 2"/>
          <p:cNvSpPr>
            <a:spLocks noGrp="1"/>
          </p:cNvSpPr>
          <p:nvPr>
            <p:ph sz="quarter" idx="1"/>
          </p:nvPr>
        </p:nvSpPr>
        <p:spPr>
          <a:xfrm>
            <a:off x="609780" y="4876800"/>
            <a:ext cx="8156267" cy="1600200"/>
          </a:xfrm>
        </p:spPr>
        <p:txBody>
          <a:bodyPr>
            <a:noAutofit/>
          </a:bodyPr>
          <a:lstStyle/>
          <a:p>
            <a:pPr marL="0" indent="0">
              <a:lnSpc>
                <a:spcPct val="93000"/>
              </a:lnSpc>
              <a:spcBef>
                <a:spcPct val="47000"/>
              </a:spcBef>
              <a:buNone/>
            </a:pPr>
            <a:r>
              <a:rPr lang="en-US" sz="2400" dirty="0" smtClean="0">
                <a:solidFill>
                  <a:schemeClr val="tx2"/>
                </a:solidFill>
              </a:rPr>
              <a:t>chicken </a:t>
            </a:r>
            <a:r>
              <a:rPr lang="en-US" sz="2400" dirty="0">
                <a:solidFill>
                  <a:schemeClr val="tx2"/>
                </a:solidFill>
              </a:rPr>
              <a:t>problem:</a:t>
            </a:r>
          </a:p>
          <a:p>
            <a:pPr lvl="2">
              <a:lnSpc>
                <a:spcPct val="93000"/>
              </a:lnSpc>
              <a:spcBef>
                <a:spcPct val="47000"/>
              </a:spcBef>
            </a:pPr>
            <a:r>
              <a:rPr lang="en-US" sz="1800" dirty="0" smtClean="0">
                <a:solidFill>
                  <a:schemeClr val="tx2"/>
                </a:solidFill>
              </a:rPr>
              <a:t>all </a:t>
            </a:r>
            <a:r>
              <a:rPr lang="en-US" sz="1800" dirty="0">
                <a:solidFill>
                  <a:schemeClr val="tx2"/>
                </a:solidFill>
              </a:rPr>
              <a:t>possible combination of features</a:t>
            </a:r>
          </a:p>
          <a:p>
            <a:pPr lvl="2">
              <a:lnSpc>
                <a:spcPct val="93000"/>
              </a:lnSpc>
              <a:spcBef>
                <a:spcPct val="47000"/>
              </a:spcBef>
            </a:pPr>
            <a:r>
              <a:rPr lang="en-US" sz="1800" dirty="0">
                <a:solidFill>
                  <a:schemeClr val="tx2"/>
                </a:solidFill>
              </a:rPr>
              <a:t>~7000 binary features</a:t>
            </a:r>
          </a:p>
          <a:p>
            <a:pPr lvl="2">
              <a:lnSpc>
                <a:spcPct val="93000"/>
              </a:lnSpc>
              <a:spcBef>
                <a:spcPct val="47000"/>
              </a:spcBef>
            </a:pPr>
            <a:r>
              <a:rPr lang="en-US" sz="1800" dirty="0">
                <a:solidFill>
                  <a:schemeClr val="tx2"/>
                </a:solidFill>
              </a:rPr>
              <a:t>Sample space size: 2</a:t>
            </a:r>
            <a:r>
              <a:rPr lang="en-US" sz="1800" baseline="30000" dirty="0">
                <a:solidFill>
                  <a:schemeClr val="tx2"/>
                </a:solidFill>
              </a:rPr>
              <a:t>7000</a:t>
            </a:r>
            <a:r>
              <a:rPr lang="en-US" sz="1800" dirty="0">
                <a:solidFill>
                  <a:schemeClr val="tx2"/>
                </a:solidFill>
              </a:rPr>
              <a:t> = </a:t>
            </a:r>
            <a:r>
              <a:rPr lang="en-US" sz="1800" dirty="0">
                <a:solidFill>
                  <a:srgbClr val="FF0000"/>
                </a:solidFill>
              </a:rPr>
              <a:t>?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53392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</a:t>
            </a:r>
            <a:r>
              <a:rPr lang="en-US" baseline="30000" dirty="0" smtClean="0"/>
              <a:t>7000</a:t>
            </a:r>
            <a:endParaRPr lang="en-US" baseline="30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3434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/>
              <a:t>16216967556622020264666650854783770951911124303637432562359820841515270231627023529870802378794460004651996019099530984538652557892546513204107022110253564658647431585227076599373340842842722420012281878260072931082617043194484266392077784125099996860169436006660011209817579296678781962552377006552947572566780558092938446272186402161088626008160971328747492043520874011018626908423275017246052311293955235059054544214554772509509096507889478094683592939574112569473438619121529684847434440674120417402088754037186942170155022073539838122429925874353753616104159343594557666561701790904172597025336526662682021808493892812699709528570890696375575414344876088248369941993802415197514510125127043829087280919538476302857811854024099958895964192277601255360491156240349994714416090573084242931396211995367937301294479560024833357073899839202991032234659803895306904298017400980173252106913079712420169633972302183530075897845195258485537108858195631737000743805167411189134617501484521767984296782842287373127422122022517597535994839257029877907706355334790244935435386660512591079567291431216297788784818552292819654176600980398997991681404749384215743515802603811510682864067897304838292203460427757655073776567547507027144662263487685709621261074762705203049488907208978593689047063428548531668665657327174660658185609066484950801276175461457216176955575199211750751406777510449672859082255854777144724233490076402632176089211355256124119453870268029904400183858505767193696897593661213568888386800238409325673807775018914703049621509969838539752071549396339237202875920415172949370790977853625108320092839604807237954887069546621688044652112493076290091990717742355039135117441532973747930089955830518884135334798464113680004999403737245600354288112326328218661131064550772899229969469156018580839820741704606832124388152026099584696588161375826382921029547343888832163627122302921229795384868355483535710603407789177417026363656202726955437517780741313455101810009468809407811220573803353711246329589162370895804762245950918253016369092362406714116443316561598280583720783439888562390892028440902553829376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937806" y="6153090"/>
            <a:ext cx="25485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Any problems with this?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1241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2859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rgbClr val="775F55"/>
                </a:solidFill>
              </a:rPr>
              <a:t>We’re interested in probability of the different values of a random variable</a:t>
            </a:r>
            <a:br>
              <a:rPr lang="en-US" sz="2400" dirty="0" smtClean="0">
                <a:solidFill>
                  <a:srgbClr val="775F55"/>
                </a:solidFill>
              </a:rPr>
            </a:br>
            <a:endParaRPr lang="en-US" sz="2400" dirty="0" smtClean="0">
              <a:solidFill>
                <a:srgbClr val="775F55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775F55"/>
                </a:solidFill>
              </a:rPr>
              <a:t>The definition of probabilities over </a:t>
            </a:r>
            <a:r>
              <a:rPr lang="en-US" sz="2400" i="1" dirty="0" smtClean="0">
                <a:solidFill>
                  <a:srgbClr val="775F55"/>
                </a:solidFill>
              </a:rPr>
              <a:t>all</a:t>
            </a:r>
            <a:r>
              <a:rPr lang="en-US" sz="2400" dirty="0" smtClean="0">
                <a:solidFill>
                  <a:srgbClr val="775F55"/>
                </a:solidFill>
              </a:rPr>
              <a:t> of the possible values of a random variable defines a </a:t>
            </a:r>
            <a:r>
              <a:rPr lang="en-US" sz="2400" b="1" dirty="0" smtClean="0">
                <a:solidFill>
                  <a:srgbClr val="FF6600"/>
                </a:solidFill>
              </a:rPr>
              <a:t>probability distribution  </a:t>
            </a:r>
            <a:endParaRPr lang="en-US" sz="2400" b="1" dirty="0">
              <a:solidFill>
                <a:srgbClr val="FF6600"/>
              </a:solidFill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6378900"/>
              </p:ext>
            </p:extLst>
          </p:nvPr>
        </p:nvGraphicFramePr>
        <p:xfrm>
          <a:off x="762000" y="3916167"/>
          <a:ext cx="769619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65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67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36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35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5513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5513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5513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5513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5513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space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HHH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HHT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HTH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HTT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THH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THT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TTH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TTT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>
                          <a:solidFill>
                            <a:schemeClr val="tx2"/>
                          </a:solidFill>
                        </a:rPr>
                        <a:t>X</a:t>
                      </a:r>
                      <a:endParaRPr lang="en-US" i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4612553"/>
              </p:ext>
            </p:extLst>
          </p:nvPr>
        </p:nvGraphicFramePr>
        <p:xfrm>
          <a:off x="3048000" y="4805167"/>
          <a:ext cx="2514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P(X)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P(X=3) = 1/8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P(X=2) =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3/8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P(X=1)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= 3/8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P(X=0)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= 1/8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Full distribution tables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2071008" y="1600200"/>
          <a:ext cx="4354284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57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57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57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5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25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25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x</a:t>
                      </a:r>
                      <a:r>
                        <a:rPr lang="en-US" sz="2000" baseline="-25000" dirty="0" smtClean="0"/>
                        <a:t>1</a:t>
                      </a:r>
                      <a:endParaRPr lang="en-US" sz="20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x</a:t>
                      </a:r>
                      <a:r>
                        <a:rPr lang="en-US" sz="2000" baseline="-25000" dirty="0" smtClean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x</a:t>
                      </a:r>
                      <a:r>
                        <a:rPr lang="en-US" sz="2000" baseline="-25000" dirty="0" smtClean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…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y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p( )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…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*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…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*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…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…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…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…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…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" name="Content Placeholder 2"/>
          <p:cNvSpPr>
            <a:spLocks noGrp="1"/>
          </p:cNvSpPr>
          <p:nvPr>
            <p:ph sz="quarter" idx="1"/>
          </p:nvPr>
        </p:nvSpPr>
        <p:spPr>
          <a:xfrm>
            <a:off x="609780" y="4876800"/>
            <a:ext cx="8156267" cy="1600200"/>
          </a:xfrm>
        </p:spPr>
        <p:txBody>
          <a:bodyPr>
            <a:noAutofit/>
          </a:bodyPr>
          <a:lstStyle/>
          <a:p>
            <a:pPr>
              <a:buFontTx/>
              <a:buChar char="-"/>
            </a:pPr>
            <a:r>
              <a:rPr lang="en-US" sz="2800" dirty="0" smtClean="0">
                <a:solidFill>
                  <a:srgbClr val="0000FF"/>
                </a:solidFill>
              </a:rPr>
              <a:t>Storing a table of that size is impossible</a:t>
            </a:r>
          </a:p>
          <a:p>
            <a:pPr>
              <a:buFontTx/>
              <a:buChar char="-"/>
            </a:pPr>
            <a:r>
              <a:rPr lang="en-US" sz="2800" dirty="0" smtClean="0">
                <a:solidFill>
                  <a:srgbClr val="0000FF"/>
                </a:solidFill>
              </a:rPr>
              <a:t>How are we supposed to learn/estimate each entry in the table?</a:t>
            </a:r>
            <a:endParaRPr lang="en-US" sz="28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8324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 1: pick a model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219200" y="1447800"/>
          <a:ext cx="6242050" cy="1089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580" name="Equation" r:id="rId3" imgW="2768600" imgH="482600" progId="Equation.3">
                  <p:embed/>
                </p:oleObj>
              </mc:Choice>
              <mc:Fallback>
                <p:oleObj name="Equation" r:id="rId3" imgW="2768600" imgH="4826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19200" y="1447800"/>
                        <a:ext cx="6242050" cy="1089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13174" y="2895600"/>
            <a:ext cx="830222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So, far we have made NO assumptions about the data</a:t>
            </a:r>
          </a:p>
          <a:p>
            <a:endParaRPr lang="en-US" sz="2400" dirty="0"/>
          </a:p>
          <a:p>
            <a:r>
              <a:rPr lang="en-US" sz="2400" dirty="0"/>
              <a:t>M</a:t>
            </a:r>
            <a:r>
              <a:rPr lang="en-US" sz="2400" dirty="0" smtClean="0"/>
              <a:t>odel selection involves making assumptions about the data</a:t>
            </a:r>
          </a:p>
          <a:p>
            <a:endParaRPr lang="en-US" sz="2400" dirty="0"/>
          </a:p>
          <a:p>
            <a:r>
              <a:rPr lang="en-US" sz="2400" dirty="0" smtClean="0"/>
              <a:t>We did this before, e.g. assume the data is linearly separable</a:t>
            </a:r>
          </a:p>
          <a:p>
            <a:endParaRPr lang="en-US" sz="2400" dirty="0"/>
          </a:p>
          <a:p>
            <a:r>
              <a:rPr lang="en-US" sz="2400" dirty="0" smtClean="0"/>
              <a:t>These assumptions allow us to represent the data more compactly and to estimate the parameters of the model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7400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An aside: independence</a:t>
            </a:r>
            <a:endParaRPr lang="en-US" dirty="0"/>
          </a:p>
        </p:txBody>
      </p:sp>
      <p:sp>
        <p:nvSpPr>
          <p:cNvPr id="93187" name="Rectangle 3"/>
          <p:cNvSpPr>
            <a:spLocks noGrp="1" noChangeArrowheads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530352" y="1676400"/>
            <a:ext cx="8537448" cy="4495800"/>
          </a:xfrm>
        </p:spPr>
        <p:txBody>
          <a:bodyPr>
            <a:noAutofit/>
          </a:bodyPr>
          <a:lstStyle/>
          <a:p>
            <a:pPr marL="0" indent="0" eaLnBrk="1" hangingPunct="1">
              <a:buNone/>
            </a:pPr>
            <a:r>
              <a:rPr lang="en-US" sz="2800" dirty="0" smtClean="0"/>
              <a:t>Two variables </a:t>
            </a:r>
            <a:r>
              <a:rPr lang="en-US" sz="2800" dirty="0"/>
              <a:t>are independent if one has nothing whatever to do with</a:t>
            </a:r>
            <a:r>
              <a:rPr lang="en-US" sz="2800" dirty="0" smtClean="0"/>
              <a:t> the other</a:t>
            </a:r>
          </a:p>
          <a:p>
            <a:pPr marL="0" indent="0" eaLnBrk="1" hangingPunct="1">
              <a:buNone/>
            </a:pPr>
            <a:endParaRPr lang="en-US" sz="2800" dirty="0" smtClean="0"/>
          </a:p>
          <a:p>
            <a:pPr marL="0" indent="0" eaLnBrk="1" hangingPunct="1">
              <a:buNone/>
            </a:pPr>
            <a:r>
              <a:rPr lang="en-US" sz="2800" dirty="0" smtClean="0"/>
              <a:t>For </a:t>
            </a:r>
            <a:r>
              <a:rPr lang="en-US" sz="2800" dirty="0"/>
              <a:t>two independent</a:t>
            </a:r>
            <a:r>
              <a:rPr lang="en-US" sz="2800" dirty="0" smtClean="0"/>
              <a:t> variables, </a:t>
            </a:r>
            <a:r>
              <a:rPr lang="en-US" sz="2800" dirty="0"/>
              <a:t>knowing</a:t>
            </a:r>
            <a:r>
              <a:rPr lang="en-US" sz="2800" dirty="0" smtClean="0"/>
              <a:t> the value of one </a:t>
            </a:r>
            <a:r>
              <a:rPr lang="en-US" sz="2800" dirty="0"/>
              <a:t>does not change the </a:t>
            </a:r>
            <a:r>
              <a:rPr lang="en-US" sz="2800" dirty="0" smtClean="0"/>
              <a:t>probability distribution of the other variable (or the probability of any individual event)</a:t>
            </a:r>
          </a:p>
          <a:p>
            <a:pPr lvl="1" eaLnBrk="1" hangingPunct="1"/>
            <a:r>
              <a:rPr lang="en-US" sz="2400" dirty="0" smtClean="0">
                <a:ea typeface="ＭＳ Ｐゴシック" charset="-128"/>
              </a:rPr>
              <a:t>the result of the toss of a coin is independent of a roll of a dice</a:t>
            </a:r>
          </a:p>
          <a:p>
            <a:pPr lvl="1" eaLnBrk="1" hangingPunct="1"/>
            <a:r>
              <a:rPr lang="en-US" sz="2400" dirty="0">
                <a:ea typeface="ＭＳ Ｐゴシック" charset="-128"/>
              </a:rPr>
              <a:t>price of tea in England is independent of the </a:t>
            </a:r>
            <a:r>
              <a:rPr lang="en-US" sz="2400" dirty="0" smtClean="0">
                <a:ea typeface="ＭＳ Ｐゴシック" charset="-128"/>
              </a:rPr>
              <a:t>whether or not you pass AI</a:t>
            </a:r>
          </a:p>
          <a:p>
            <a:pPr lvl="1" eaLnBrk="1" hangingPunct="1"/>
            <a:endParaRPr lang="en-US" sz="2400" dirty="0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3637308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>
          <a:xfrm>
            <a:off x="461963" y="203200"/>
            <a:ext cx="6352701" cy="694549"/>
          </a:xfrm>
          <a:noFill/>
        </p:spPr>
        <p:txBody>
          <a:bodyPr wrap="none" lIns="63500" tIns="25400" rIns="63500" bIns="25400" anchor="t">
            <a:spAutoFit/>
          </a:bodyPr>
          <a:lstStyle/>
          <a:p>
            <a:pPr eaLnBrk="1" hangingPunct="1">
              <a:lnSpc>
                <a:spcPct val="94000"/>
              </a:lnSpc>
            </a:pPr>
            <a:r>
              <a:rPr lang="en-US" dirty="0"/>
              <a:t>i</a:t>
            </a:r>
            <a:r>
              <a:rPr lang="en-US" dirty="0" smtClean="0"/>
              <a:t>ndependent </a:t>
            </a:r>
            <a:r>
              <a:rPr lang="en-US" dirty="0"/>
              <a:t>or </a:t>
            </a:r>
            <a:r>
              <a:rPr lang="en-US" dirty="0" smtClean="0"/>
              <a:t>dependent</a:t>
            </a:r>
            <a:r>
              <a:rPr lang="en-US" dirty="0"/>
              <a:t>?</a:t>
            </a:r>
          </a:p>
        </p:txBody>
      </p:sp>
      <p:sp>
        <p:nvSpPr>
          <p:cNvPr id="95235" name="Rectangle 3"/>
          <p:cNvSpPr>
            <a:spLocks noGrp="1" noChangeArrowheads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533400" y="1752600"/>
            <a:ext cx="8229600" cy="3320293"/>
          </a:xfrm>
          <a:noFill/>
        </p:spPr>
        <p:txBody>
          <a:bodyPr wrap="square" lIns="63500" tIns="25400" rIns="63500" bIns="25400">
            <a:spAutoFit/>
          </a:bodyPr>
          <a:lstStyle/>
          <a:p>
            <a:pPr marL="0" indent="0" eaLnBrk="1" hangingPunct="1">
              <a:lnSpc>
                <a:spcPct val="95000"/>
              </a:lnSpc>
              <a:spcBef>
                <a:spcPct val="47000"/>
              </a:spcBef>
              <a:buNone/>
            </a:pPr>
            <a:r>
              <a:rPr lang="en-US" dirty="0" smtClean="0"/>
              <a:t>Catching a </a:t>
            </a:r>
            <a:r>
              <a:rPr lang="en-US" dirty="0"/>
              <a:t>cold and</a:t>
            </a:r>
            <a:r>
              <a:rPr lang="en-US" dirty="0" smtClean="0"/>
              <a:t> having </a:t>
            </a:r>
            <a:r>
              <a:rPr lang="en-US" dirty="0"/>
              <a:t>cat-allergy</a:t>
            </a:r>
            <a:endParaRPr lang="en-US" dirty="0" smtClean="0"/>
          </a:p>
          <a:p>
            <a:pPr marL="0" indent="0" eaLnBrk="1" hangingPunct="1">
              <a:lnSpc>
                <a:spcPct val="95000"/>
              </a:lnSpc>
              <a:spcBef>
                <a:spcPct val="47000"/>
              </a:spcBef>
              <a:buNone/>
            </a:pPr>
            <a:endParaRPr lang="en-US" dirty="0" smtClean="0"/>
          </a:p>
          <a:p>
            <a:pPr marL="0" indent="0" eaLnBrk="1" hangingPunct="1">
              <a:lnSpc>
                <a:spcPct val="95000"/>
              </a:lnSpc>
              <a:spcBef>
                <a:spcPct val="47000"/>
              </a:spcBef>
              <a:buNone/>
            </a:pPr>
            <a:r>
              <a:rPr lang="en-US" dirty="0" smtClean="0"/>
              <a:t>Miles per gallon and driving habits</a:t>
            </a:r>
          </a:p>
          <a:p>
            <a:pPr marL="0" indent="0" eaLnBrk="1" hangingPunct="1">
              <a:lnSpc>
                <a:spcPct val="95000"/>
              </a:lnSpc>
              <a:spcBef>
                <a:spcPct val="47000"/>
              </a:spcBef>
              <a:buNone/>
            </a:pPr>
            <a:endParaRPr lang="en-US" dirty="0" smtClean="0"/>
          </a:p>
          <a:p>
            <a:pPr marL="0" indent="0" eaLnBrk="1" hangingPunct="1">
              <a:lnSpc>
                <a:spcPct val="95000"/>
              </a:lnSpc>
              <a:spcBef>
                <a:spcPct val="47000"/>
              </a:spcBef>
              <a:buNone/>
            </a:pPr>
            <a:r>
              <a:rPr lang="en-US" dirty="0" smtClean="0"/>
              <a:t>Height and longevity of life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01652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Independent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648" y="1600200"/>
            <a:ext cx="8153400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FF0000"/>
                </a:solidFill>
              </a:rPr>
              <a:t>How does independence affect our probability equations/properties?</a:t>
            </a:r>
          </a:p>
          <a:p>
            <a:pPr lvl="1"/>
            <a:endParaRPr lang="en-US" sz="2400" dirty="0" smtClean="0"/>
          </a:p>
          <a:p>
            <a:pPr lvl="1"/>
            <a:endParaRPr lang="en-US" sz="2400" dirty="0" smtClean="0"/>
          </a:p>
          <a:p>
            <a:pPr lvl="1"/>
            <a:endParaRPr lang="en-US" sz="2400" dirty="0" smtClean="0"/>
          </a:p>
          <a:p>
            <a:pPr lvl="1"/>
            <a:endParaRPr lang="en-US" sz="2400" dirty="0" smtClean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If A and B are independent (written …)</a:t>
            </a:r>
          </a:p>
          <a:p>
            <a:pPr lvl="1"/>
            <a:r>
              <a:rPr lang="en-US" sz="2400" dirty="0" smtClean="0"/>
              <a:t>P(A,B) = 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</a:p>
          <a:p>
            <a:pPr lvl="1"/>
            <a:r>
              <a:rPr lang="en-US" sz="2400" dirty="0" smtClean="0"/>
              <a:t>P(A|B) = 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</a:p>
          <a:p>
            <a:pPr lvl="1"/>
            <a:r>
              <a:rPr lang="en-US" sz="2400" dirty="0" smtClean="0"/>
              <a:t>P(B|A) = 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600200" y="2743200"/>
            <a:ext cx="4114800" cy="1828800"/>
            <a:chOff x="1600200" y="2286000"/>
            <a:chExt cx="4114800" cy="18288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600200" y="2286000"/>
              <a:ext cx="4114800" cy="1828800"/>
            </a:xfrm>
            <a:prstGeom prst="rect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1" charset="0"/>
                <a:ea typeface="Arial" pitchFamily="-111" charset="0"/>
                <a:cs typeface="Arial" pitchFamily="-111" charset="0"/>
              </a:endParaRPr>
            </a:p>
          </p:txBody>
        </p:sp>
        <p:sp>
          <p:nvSpPr>
            <p:cNvPr id="5" name="Oval 4"/>
            <p:cNvSpPr/>
            <p:nvPr/>
          </p:nvSpPr>
          <p:spPr bwMode="auto">
            <a:xfrm>
              <a:off x="1905000" y="2590800"/>
              <a:ext cx="1676400" cy="1219200"/>
            </a:xfrm>
            <a:prstGeom prst="ellipse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1" charset="0"/>
                <a:ea typeface="Arial" pitchFamily="-111" charset="0"/>
                <a:cs typeface="Arial" pitchFamily="-111" charset="0"/>
              </a:endParaRPr>
            </a:p>
          </p:txBody>
        </p:sp>
        <p:sp>
          <p:nvSpPr>
            <p:cNvPr id="6" name="Oval 5"/>
            <p:cNvSpPr/>
            <p:nvPr/>
          </p:nvSpPr>
          <p:spPr bwMode="auto">
            <a:xfrm>
              <a:off x="3810000" y="2590800"/>
              <a:ext cx="1676400" cy="1219200"/>
            </a:xfrm>
            <a:prstGeom prst="ellipse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1" charset="0"/>
                <a:ea typeface="Arial" pitchFamily="-111" charset="0"/>
                <a:cs typeface="Arial" pitchFamily="-111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514600" y="2895600"/>
              <a:ext cx="533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A</a:t>
              </a:r>
              <a:endParaRPr lang="en-US" sz="24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419600" y="2895600"/>
              <a:ext cx="533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B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78559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Independent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648" y="1600200"/>
            <a:ext cx="8153400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chemeClr val="bg1"/>
                </a:solidFill>
              </a:rPr>
              <a:t>How does independence affect our probability equations/properties?</a:t>
            </a:r>
          </a:p>
          <a:p>
            <a:pPr lvl="1"/>
            <a:endParaRPr lang="en-US" sz="2400" dirty="0" smtClean="0"/>
          </a:p>
          <a:p>
            <a:pPr lvl="1"/>
            <a:endParaRPr lang="en-US" sz="2400" dirty="0" smtClean="0"/>
          </a:p>
          <a:p>
            <a:pPr lvl="1"/>
            <a:endParaRPr lang="en-US" sz="2400" dirty="0" smtClean="0"/>
          </a:p>
          <a:p>
            <a:pPr lvl="1"/>
            <a:endParaRPr lang="en-US" sz="2400" dirty="0" smtClean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If A and B are independent (written …)</a:t>
            </a:r>
          </a:p>
          <a:p>
            <a:pPr lvl="1"/>
            <a:r>
              <a:rPr lang="en-US" sz="2400" dirty="0" smtClean="0"/>
              <a:t>P(A,B) = </a:t>
            </a:r>
            <a:r>
              <a:rPr lang="en-US" sz="2400" dirty="0" smtClean="0">
                <a:solidFill>
                  <a:srgbClr val="0000FF"/>
                </a:solidFill>
              </a:rPr>
              <a:t>P(A)P(B)</a:t>
            </a:r>
          </a:p>
          <a:p>
            <a:pPr lvl="1"/>
            <a:r>
              <a:rPr lang="en-US" sz="2400" dirty="0" smtClean="0"/>
              <a:t>P(A|B) = </a:t>
            </a:r>
            <a:r>
              <a:rPr lang="en-US" sz="2400" dirty="0" smtClean="0">
                <a:solidFill>
                  <a:srgbClr val="0000FF"/>
                </a:solidFill>
              </a:rPr>
              <a:t>P(A)</a:t>
            </a:r>
          </a:p>
          <a:p>
            <a:pPr lvl="1"/>
            <a:r>
              <a:rPr lang="en-US" sz="2400" dirty="0" smtClean="0"/>
              <a:t>P(B|A) = </a:t>
            </a:r>
            <a:r>
              <a:rPr lang="en-US" sz="2400" dirty="0" smtClean="0">
                <a:solidFill>
                  <a:srgbClr val="0000FF"/>
                </a:solidFill>
              </a:rPr>
              <a:t>P(B)</a:t>
            </a:r>
            <a:endParaRPr lang="en-US" sz="2400" dirty="0">
              <a:solidFill>
                <a:srgbClr val="0000FF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600200" y="2743200"/>
            <a:ext cx="4114800" cy="1828800"/>
            <a:chOff x="1600200" y="2286000"/>
            <a:chExt cx="4114800" cy="18288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600200" y="2286000"/>
              <a:ext cx="4114800" cy="1828800"/>
            </a:xfrm>
            <a:prstGeom prst="rect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1" charset="0"/>
                <a:ea typeface="Arial" pitchFamily="-111" charset="0"/>
                <a:cs typeface="Arial" pitchFamily="-111" charset="0"/>
              </a:endParaRPr>
            </a:p>
          </p:txBody>
        </p:sp>
        <p:sp>
          <p:nvSpPr>
            <p:cNvPr id="5" name="Oval 4"/>
            <p:cNvSpPr/>
            <p:nvPr/>
          </p:nvSpPr>
          <p:spPr bwMode="auto">
            <a:xfrm>
              <a:off x="1905000" y="2590800"/>
              <a:ext cx="1676400" cy="1219200"/>
            </a:xfrm>
            <a:prstGeom prst="ellipse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1" charset="0"/>
                <a:ea typeface="Arial" pitchFamily="-111" charset="0"/>
                <a:cs typeface="Arial" pitchFamily="-111" charset="0"/>
              </a:endParaRPr>
            </a:p>
          </p:txBody>
        </p:sp>
        <p:sp>
          <p:nvSpPr>
            <p:cNvPr id="6" name="Oval 5"/>
            <p:cNvSpPr/>
            <p:nvPr/>
          </p:nvSpPr>
          <p:spPr bwMode="auto">
            <a:xfrm>
              <a:off x="3810000" y="2590800"/>
              <a:ext cx="1676400" cy="1219200"/>
            </a:xfrm>
            <a:prstGeom prst="ellipse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1" charset="0"/>
                <a:ea typeface="Arial" pitchFamily="-111" charset="0"/>
                <a:cs typeface="Arial" pitchFamily="-111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514600" y="2895600"/>
              <a:ext cx="533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A</a:t>
              </a:r>
              <a:endParaRPr lang="en-US" sz="24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419600" y="2895600"/>
              <a:ext cx="533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B</a:t>
              </a:r>
              <a:endParaRPr lang="en-US" sz="24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4419600" y="5791200"/>
            <a:ext cx="42373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does independence help us?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4357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Independent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 smtClean="0"/>
              <a:t>If A and B are independent</a:t>
            </a:r>
          </a:p>
          <a:p>
            <a:pPr lvl="1"/>
            <a:r>
              <a:rPr lang="en-US" sz="2400" dirty="0" smtClean="0"/>
              <a:t>P(A,B) = P(A)P(B)</a:t>
            </a:r>
          </a:p>
          <a:p>
            <a:pPr lvl="1"/>
            <a:r>
              <a:rPr lang="en-US" sz="2400" dirty="0" smtClean="0"/>
              <a:t>P(A|B) = P(A)</a:t>
            </a:r>
          </a:p>
          <a:p>
            <a:pPr lvl="1"/>
            <a:r>
              <a:rPr lang="en-US" sz="2400" dirty="0" smtClean="0"/>
              <a:t>P(B|A) = P(B)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228600" y="3657600"/>
            <a:ext cx="853744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dirty="0" smtClean="0">
                <a:solidFill>
                  <a:srgbClr val="0000FF"/>
                </a:solidFill>
              </a:rPr>
              <a:t>Reduces the storage requirement for the distributions</a:t>
            </a:r>
          </a:p>
          <a:p>
            <a:pPr algn="l"/>
            <a:endParaRPr lang="en-US" sz="2800" dirty="0">
              <a:solidFill>
                <a:srgbClr val="0000FF"/>
              </a:solidFill>
            </a:endParaRPr>
          </a:p>
          <a:p>
            <a:pPr algn="l"/>
            <a:r>
              <a:rPr lang="en-US" sz="2800" dirty="0" smtClean="0">
                <a:solidFill>
                  <a:srgbClr val="0000FF"/>
                </a:solidFill>
              </a:rPr>
              <a:t>Reduces the complexity of the distribution</a:t>
            </a:r>
          </a:p>
          <a:p>
            <a:pPr algn="l"/>
            <a:endParaRPr lang="en-US" sz="2800" dirty="0">
              <a:solidFill>
                <a:srgbClr val="0000FF"/>
              </a:solidFill>
            </a:endParaRPr>
          </a:p>
          <a:p>
            <a:pPr algn="l"/>
            <a:r>
              <a:rPr lang="en-US" sz="2800" dirty="0" smtClean="0">
                <a:solidFill>
                  <a:srgbClr val="0000FF"/>
                </a:solidFill>
              </a:rPr>
              <a:t>Reduces the number of probabilities we need to estimate</a:t>
            </a:r>
            <a:endParaRPr lang="en-US" sz="28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829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>
          <a:xfrm>
            <a:off x="423863" y="165100"/>
            <a:ext cx="5435600" cy="600075"/>
          </a:xfrm>
          <a:noFill/>
        </p:spPr>
        <p:txBody>
          <a:bodyPr wrap="none" lIns="63500" tIns="25400" rIns="63500" bIns="25400" anchor="t">
            <a:spAutoFit/>
          </a:bodyPr>
          <a:lstStyle/>
          <a:p>
            <a:pPr eaLnBrk="1" hangingPunct="1"/>
            <a:r>
              <a:rPr lang="en-US"/>
              <a:t>Conditional Independence</a:t>
            </a:r>
          </a:p>
        </p:txBody>
      </p:sp>
      <p:sp>
        <p:nvSpPr>
          <p:cNvPr id="99331" name="Rectangle 3"/>
          <p:cNvSpPr>
            <a:spLocks noGrp="1" noChangeArrowheads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228600" y="1679584"/>
            <a:ext cx="8839200" cy="4797416"/>
          </a:xfrm>
          <a:noFill/>
        </p:spPr>
        <p:txBody>
          <a:bodyPr wrap="square" lIns="63500" tIns="25400" rIns="63500" bIns="25400">
            <a:spAutoFit/>
          </a:bodyPr>
          <a:lstStyle/>
          <a:p>
            <a:pPr marL="0" indent="0" eaLnBrk="1" hangingPunct="1">
              <a:lnSpc>
                <a:spcPct val="94000"/>
              </a:lnSpc>
              <a:spcBef>
                <a:spcPct val="47000"/>
              </a:spcBef>
              <a:buNone/>
            </a:pPr>
            <a:r>
              <a:rPr lang="en-US" sz="2400" dirty="0"/>
              <a:t>Dependent events can become independent given certain other </a:t>
            </a:r>
            <a:r>
              <a:rPr lang="en-US" sz="2400" dirty="0" smtClean="0"/>
              <a:t>events</a:t>
            </a:r>
          </a:p>
          <a:p>
            <a:pPr marL="0" indent="0" eaLnBrk="1" hangingPunct="1">
              <a:lnSpc>
                <a:spcPct val="94000"/>
              </a:lnSpc>
              <a:spcBef>
                <a:spcPct val="47000"/>
              </a:spcBef>
              <a:buNone/>
            </a:pPr>
            <a:r>
              <a:rPr lang="en-US" sz="2400" dirty="0" smtClean="0">
                <a:solidFill>
                  <a:srgbClr val="FF0000"/>
                </a:solidFill>
              </a:rPr>
              <a:t>Examples,</a:t>
            </a:r>
          </a:p>
          <a:p>
            <a:pPr marL="800100" lvl="1" indent="-342900" eaLnBrk="1" hangingPunct="1"/>
            <a:r>
              <a:rPr lang="en-US" sz="2000" dirty="0" smtClean="0">
                <a:ea typeface="ＭＳ Ｐゴシック" charset="-128"/>
              </a:rPr>
              <a:t>height and length of life</a:t>
            </a:r>
          </a:p>
          <a:p>
            <a:pPr marL="800100" lvl="1" indent="-342900" eaLnBrk="1" hangingPunct="1"/>
            <a:r>
              <a:rPr lang="en-US" sz="2000" dirty="0" smtClean="0">
                <a:ea typeface="ＭＳ Ｐゴシック" charset="-128"/>
              </a:rPr>
              <a:t>“correlation” studies</a:t>
            </a:r>
          </a:p>
          <a:p>
            <a:pPr marL="1200150" lvl="2" indent="-342900" eaLnBrk="1" hangingPunct="1"/>
            <a:r>
              <a:rPr lang="en-US" sz="1800" dirty="0" smtClean="0">
                <a:ea typeface="ＭＳ Ｐゴシック" charset="-128"/>
              </a:rPr>
              <a:t>size of your lawn and length of life</a:t>
            </a:r>
          </a:p>
          <a:p>
            <a:pPr marL="0" indent="0" eaLnBrk="1" hangingPunct="1">
              <a:lnSpc>
                <a:spcPct val="94000"/>
              </a:lnSpc>
              <a:spcBef>
                <a:spcPct val="47000"/>
              </a:spcBef>
              <a:buNone/>
            </a:pPr>
            <a:endParaRPr lang="en-US" sz="2400" dirty="0" smtClean="0"/>
          </a:p>
          <a:p>
            <a:pPr marL="0" indent="0" eaLnBrk="1" hangingPunct="1">
              <a:lnSpc>
                <a:spcPct val="94000"/>
              </a:lnSpc>
              <a:spcBef>
                <a:spcPct val="47000"/>
              </a:spcBef>
              <a:buNone/>
            </a:pPr>
            <a:r>
              <a:rPr lang="en-US" sz="2400" dirty="0" smtClean="0"/>
              <a:t>If </a:t>
            </a:r>
            <a:r>
              <a:rPr lang="en-US" sz="2400" dirty="0"/>
              <a:t>A, B are conditionally independent</a:t>
            </a:r>
            <a:r>
              <a:rPr lang="en-US" sz="2400" dirty="0" smtClean="0"/>
              <a:t> of C</a:t>
            </a:r>
          </a:p>
          <a:p>
            <a:pPr lvl="1" eaLnBrk="1" hangingPunct="1">
              <a:lnSpc>
                <a:spcPct val="94000"/>
              </a:lnSpc>
              <a:spcBef>
                <a:spcPct val="47000"/>
              </a:spcBef>
            </a:pPr>
            <a:r>
              <a:rPr lang="en-US" sz="2000" dirty="0" smtClean="0">
                <a:ea typeface="ＭＳ Ｐゴシック" charset="-128"/>
              </a:rPr>
              <a:t>P(A,B|C) = P(A|C)P(B|C)</a:t>
            </a:r>
          </a:p>
          <a:p>
            <a:pPr lvl="1" eaLnBrk="1" hangingPunct="1">
              <a:lnSpc>
                <a:spcPct val="94000"/>
              </a:lnSpc>
              <a:spcBef>
                <a:spcPct val="47000"/>
              </a:spcBef>
            </a:pPr>
            <a:r>
              <a:rPr lang="en-US" sz="2000" dirty="0" smtClean="0">
                <a:ea typeface="ＭＳ Ｐゴシック" charset="-128"/>
              </a:rPr>
              <a:t>P</a:t>
            </a:r>
            <a:r>
              <a:rPr lang="en-US" sz="2000" dirty="0">
                <a:ea typeface="ＭＳ Ｐゴシック" charset="-128"/>
              </a:rPr>
              <a:t>(A|B</a:t>
            </a:r>
            <a:r>
              <a:rPr lang="en-US" sz="2000" dirty="0" smtClean="0">
                <a:ea typeface="ＭＳ Ｐゴシック" charset="-128"/>
              </a:rPr>
              <a:t>,C</a:t>
            </a:r>
            <a:r>
              <a:rPr lang="en-US" sz="2000" dirty="0">
                <a:ea typeface="ＭＳ Ｐゴシック" charset="-128"/>
              </a:rPr>
              <a:t>) = P(A|C</a:t>
            </a:r>
            <a:r>
              <a:rPr lang="en-US" sz="2000" dirty="0" smtClean="0">
                <a:ea typeface="ＭＳ Ｐゴシック" charset="-128"/>
              </a:rPr>
              <a:t>)</a:t>
            </a:r>
          </a:p>
          <a:p>
            <a:pPr lvl="1" eaLnBrk="1" hangingPunct="1">
              <a:lnSpc>
                <a:spcPct val="94000"/>
              </a:lnSpc>
              <a:spcBef>
                <a:spcPct val="47000"/>
              </a:spcBef>
            </a:pPr>
            <a:r>
              <a:rPr lang="en-US" sz="2000" dirty="0" smtClean="0">
                <a:ea typeface="ＭＳ Ｐゴシック" charset="-128"/>
              </a:rPr>
              <a:t>P(B|A,C) = P(B|C)</a:t>
            </a:r>
          </a:p>
          <a:p>
            <a:pPr lvl="1" eaLnBrk="1" hangingPunct="1">
              <a:lnSpc>
                <a:spcPct val="94000"/>
              </a:lnSpc>
              <a:spcBef>
                <a:spcPct val="47000"/>
              </a:spcBef>
            </a:pPr>
            <a:r>
              <a:rPr lang="en-US" sz="2000" dirty="0" smtClean="0">
                <a:ea typeface="ＭＳ Ｐゴシック" charset="-128"/>
              </a:rPr>
              <a:t>but P(A,B) ≠ P(A)P(B)</a:t>
            </a:r>
            <a:endParaRPr lang="en-US" sz="2000" dirty="0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7261543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</a:t>
            </a:r>
            <a:r>
              <a:rPr lang="en-US" dirty="0"/>
              <a:t>B</a:t>
            </a:r>
            <a:r>
              <a:rPr lang="en-US" dirty="0" smtClean="0"/>
              <a:t>ayes assumption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219200" y="1447800"/>
          <a:ext cx="6242050" cy="1089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3622" name="Equation" r:id="rId3" imgW="2768600" imgH="482600" progId="Equation.3">
                  <p:embed/>
                </p:oleObj>
              </mc:Choice>
              <mc:Fallback>
                <p:oleObj name="Equation" r:id="rId3" imgW="2768600" imgH="4826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19200" y="1447800"/>
                        <a:ext cx="6242050" cy="1089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Straight Connector 7"/>
          <p:cNvCxnSpPr/>
          <p:nvPr/>
        </p:nvCxnSpPr>
        <p:spPr>
          <a:xfrm>
            <a:off x="533400" y="2971800"/>
            <a:ext cx="8232648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79998" y="4459874"/>
            <a:ext cx="35749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What does this assume?</a:t>
            </a:r>
            <a:endParaRPr lang="en-US" sz="2800" dirty="0">
              <a:solidFill>
                <a:srgbClr val="FF0000"/>
              </a:solidFill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2505075" y="3352800"/>
          <a:ext cx="4237038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3623" name="Equation" r:id="rId5" imgW="1879600" imgH="215900" progId="Equation.3">
                  <p:embed/>
                </p:oleObj>
              </mc:Choice>
              <mc:Fallback>
                <p:oleObj name="Equation" r:id="rId5" imgW="1879600" imgH="2159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05075" y="3352800"/>
                        <a:ext cx="4237038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54163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</a:t>
            </a:r>
            <a:r>
              <a:rPr lang="en-US" dirty="0"/>
              <a:t>B</a:t>
            </a:r>
            <a:r>
              <a:rPr lang="en-US" dirty="0" smtClean="0"/>
              <a:t>ayes assumption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219200" y="1447800"/>
          <a:ext cx="6242050" cy="1089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4646" name="Equation" r:id="rId3" imgW="2768600" imgH="482600" progId="Equation.3">
                  <p:embed/>
                </p:oleObj>
              </mc:Choice>
              <mc:Fallback>
                <p:oleObj name="Equation" r:id="rId3" imgW="2768600" imgH="4826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19200" y="1447800"/>
                        <a:ext cx="6242050" cy="1089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505075" y="3352800"/>
          <a:ext cx="4237038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4647" name="Equation" r:id="rId5" imgW="1879600" imgH="215900" progId="Equation.3">
                  <p:embed/>
                </p:oleObj>
              </mc:Choice>
              <mc:Fallback>
                <p:oleObj name="Equation" r:id="rId5" imgW="1879600" imgH="2159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05075" y="3352800"/>
                        <a:ext cx="4237038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Straight Connector 7"/>
          <p:cNvCxnSpPr/>
          <p:nvPr/>
        </p:nvCxnSpPr>
        <p:spPr>
          <a:xfrm>
            <a:off x="533400" y="2971800"/>
            <a:ext cx="8232648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12648" y="4198264"/>
            <a:ext cx="8153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Assumes feature </a:t>
            </a:r>
            <a:r>
              <a:rPr lang="en-US" sz="2800" dirty="0" err="1" smtClean="0">
                <a:solidFill>
                  <a:srgbClr val="0000FF"/>
                </a:solidFill>
              </a:rPr>
              <a:t>i</a:t>
            </a:r>
            <a:r>
              <a:rPr lang="en-US" sz="2800" dirty="0" smtClean="0">
                <a:solidFill>
                  <a:srgbClr val="0000FF"/>
                </a:solidFill>
              </a:rPr>
              <a:t> is independent of the the other features </a:t>
            </a:r>
            <a:r>
              <a:rPr lang="en-US" sz="2800" i="1" dirty="0" smtClean="0">
                <a:solidFill>
                  <a:srgbClr val="0000FF"/>
                </a:solidFill>
              </a:rPr>
              <a:t>given the label</a:t>
            </a:r>
            <a:endParaRPr lang="en-US" sz="2800" baseline="-25000" dirty="0">
              <a:solidFill>
                <a:srgbClr val="0000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05075" y="5601220"/>
            <a:ext cx="42450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For the chicken problem?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6406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Probability distribution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676400"/>
            <a:ext cx="8229600" cy="2667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chemeClr val="tx2"/>
                </a:solidFill>
              </a:rPr>
              <a:t>To be explicit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</a:rPr>
              <a:t>A probability distribution assigns probability values to </a:t>
            </a:r>
            <a:r>
              <a:rPr lang="en-US" sz="2000" i="1" dirty="0" smtClean="0">
                <a:solidFill>
                  <a:schemeClr val="tx2"/>
                </a:solidFill>
              </a:rPr>
              <a:t>all possible values </a:t>
            </a:r>
            <a:r>
              <a:rPr lang="en-US" sz="2000" dirty="0" smtClean="0">
                <a:solidFill>
                  <a:schemeClr val="tx2"/>
                </a:solidFill>
              </a:rPr>
              <a:t>of a random variable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</a:rPr>
              <a:t>These values must be &gt;= 0 and &lt;= 1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</a:rPr>
              <a:t>These values must sum to 1 for all possible values of the random variable</a:t>
            </a:r>
          </a:p>
          <a:p>
            <a:pPr lvl="1"/>
            <a:endParaRPr lang="en-US" sz="2000" dirty="0">
              <a:solidFill>
                <a:schemeClr val="tx2"/>
              </a:solidFill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66800" y="4267200"/>
          <a:ext cx="2514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P(X)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P(X=3) = 1/2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P(X=2) =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1/2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P(X=1)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= 1/2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P(X=0)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= 1/2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105400" y="4343400"/>
          <a:ext cx="2514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P(X)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P(X=3) = -1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P(X=2) =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P(X=1)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= 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P(X=0)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= 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 bwMode="auto">
          <a:xfrm flipV="1">
            <a:off x="914400" y="4114800"/>
            <a:ext cx="2895600" cy="2133600"/>
          </a:xfrm>
          <a:prstGeom prst="lin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" name="Straight Connector 7"/>
          <p:cNvCxnSpPr/>
          <p:nvPr/>
        </p:nvCxnSpPr>
        <p:spPr bwMode="auto">
          <a:xfrm flipV="1">
            <a:off x="4953000" y="4191000"/>
            <a:ext cx="2895600" cy="2133600"/>
          </a:xfrm>
          <a:prstGeom prst="lin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</a:t>
            </a:r>
            <a:r>
              <a:rPr lang="en-US" dirty="0"/>
              <a:t>B</a:t>
            </a:r>
            <a:r>
              <a:rPr lang="en-US" dirty="0" smtClean="0"/>
              <a:t>ayes assumption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505075" y="1905000"/>
          <a:ext cx="4237038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5652" name="Equation" r:id="rId3" imgW="1879600" imgH="215900" progId="Equation.3">
                  <p:embed/>
                </p:oleObj>
              </mc:Choice>
              <mc:Fallback>
                <p:oleObj name="Equation" r:id="rId3" imgW="1879600" imgH="2159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5075" y="1905000"/>
                        <a:ext cx="4237038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12648" y="2590800"/>
            <a:ext cx="8153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00"/>
                </a:solidFill>
              </a:rPr>
              <a:t>Assumes feature </a:t>
            </a:r>
            <a:r>
              <a:rPr lang="en-US" sz="2800" dirty="0" err="1" smtClean="0">
                <a:solidFill>
                  <a:srgbClr val="000000"/>
                </a:solidFill>
              </a:rPr>
              <a:t>i</a:t>
            </a:r>
            <a:r>
              <a:rPr lang="en-US" sz="2800" dirty="0" smtClean="0">
                <a:solidFill>
                  <a:srgbClr val="000000"/>
                </a:solidFill>
              </a:rPr>
              <a:t> is independent of the the other features </a:t>
            </a:r>
            <a:r>
              <a:rPr lang="en-US" sz="2800" i="1" dirty="0" smtClean="0">
                <a:solidFill>
                  <a:srgbClr val="000000"/>
                </a:solidFill>
              </a:rPr>
              <a:t>given the label</a:t>
            </a:r>
            <a:endParaRPr lang="en-US" sz="2800" baseline="-25000" dirty="0">
              <a:solidFill>
                <a:srgbClr val="0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2648" y="3657600"/>
            <a:ext cx="8153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Assumes the probability of a word occurring in a review is independent of the other words </a:t>
            </a:r>
            <a:r>
              <a:rPr lang="en-US" sz="2800" i="1" dirty="0" smtClean="0">
                <a:solidFill>
                  <a:srgbClr val="0000FF"/>
                </a:solidFill>
              </a:rPr>
              <a:t>given the label</a:t>
            </a:r>
            <a:endParaRPr lang="en-US" sz="2800" baseline="-25000" dirty="0">
              <a:solidFill>
                <a:srgbClr val="0000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42468" y="4795249"/>
            <a:ext cx="8153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For example, the probability of “fish” occurring is independent of whether or not “meat” occurs given that the review is about “chicken”</a:t>
            </a:r>
            <a:endParaRPr lang="en-US" sz="2800" baseline="-25000" dirty="0">
              <a:solidFill>
                <a:srgbClr val="0000FF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31538" y="6195924"/>
            <a:ext cx="29209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Is this assumption true?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632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</a:t>
            </a:r>
            <a:r>
              <a:rPr lang="en-US" dirty="0"/>
              <a:t>B</a:t>
            </a:r>
            <a:r>
              <a:rPr lang="en-US" dirty="0" smtClean="0"/>
              <a:t>ayes assumption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505075" y="1905000"/>
          <a:ext cx="4237038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6694" name="Equation" r:id="rId3" imgW="1879600" imgH="215900" progId="Equation.3">
                  <p:embed/>
                </p:oleObj>
              </mc:Choice>
              <mc:Fallback>
                <p:oleObj name="Equation" r:id="rId3" imgW="1879600" imgH="2159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5075" y="1905000"/>
                        <a:ext cx="4237038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612648" y="2590800"/>
            <a:ext cx="8153400" cy="282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00"/>
                </a:solidFill>
              </a:rPr>
              <a:t>For most applications, this is not true!</a:t>
            </a:r>
          </a:p>
          <a:p>
            <a:endParaRPr lang="en-US" sz="2800" baseline="-25000" dirty="0">
              <a:solidFill>
                <a:srgbClr val="000000"/>
              </a:solidFill>
            </a:endParaRPr>
          </a:p>
          <a:p>
            <a:r>
              <a:rPr lang="en-US" sz="2800" dirty="0" smtClean="0">
                <a:solidFill>
                  <a:srgbClr val="000000"/>
                </a:solidFill>
              </a:rPr>
              <a:t>For example, the fact that “chicken” occurs will probably make it </a:t>
            </a:r>
            <a:r>
              <a:rPr lang="en-US" sz="2800" i="1" dirty="0" smtClean="0">
                <a:solidFill>
                  <a:srgbClr val="000000"/>
                </a:solidFill>
              </a:rPr>
              <a:t>more likely</a:t>
            </a:r>
            <a:r>
              <a:rPr lang="en-US" sz="2800" dirty="0" smtClean="0">
                <a:solidFill>
                  <a:srgbClr val="000000"/>
                </a:solidFill>
              </a:rPr>
              <a:t> that “meat” occurs</a:t>
            </a:r>
          </a:p>
          <a:p>
            <a:endParaRPr lang="en-US" sz="2800" baseline="-25000" dirty="0">
              <a:solidFill>
                <a:srgbClr val="000000"/>
              </a:solidFill>
            </a:endParaRPr>
          </a:p>
          <a:p>
            <a:r>
              <a:rPr lang="en-US" sz="2800" dirty="0" smtClean="0">
                <a:solidFill>
                  <a:srgbClr val="000000"/>
                </a:solidFill>
              </a:rPr>
              <a:t>However, this is often a reasonable approximation:</a:t>
            </a: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2498318" y="5715000"/>
          <a:ext cx="4265613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6695" name="Equation" r:id="rId5" imgW="1892300" imgH="215900" progId="Equation.3">
                  <p:embed/>
                </p:oleObj>
              </mc:Choice>
              <mc:Fallback>
                <p:oleObj name="Equation" r:id="rId5" imgW="1892300" imgH="215900" progId="Equation.3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98318" y="5715000"/>
                        <a:ext cx="4265613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95082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 model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612648" y="1828800"/>
          <a:ext cx="6242050" cy="1089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18" name="Equation" r:id="rId3" imgW="2768600" imgH="482600" progId="Equation.3">
                  <p:embed/>
                </p:oleObj>
              </mc:Choice>
              <mc:Fallback>
                <p:oleObj name="Equation" r:id="rId3" imgW="2768600" imgH="4826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2648" y="1828800"/>
                        <a:ext cx="6242050" cy="1089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3071813" y="3048000"/>
          <a:ext cx="2490787" cy="1089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19" name="Equation" r:id="rId5" imgW="1104900" imgH="482600" progId="Equation.3">
                  <p:embed/>
                </p:oleObj>
              </mc:Choice>
              <mc:Fallback>
                <p:oleObj name="Equation" r:id="rId5" imgW="1104900" imgH="4826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71813" y="3048000"/>
                        <a:ext cx="2490787" cy="1089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108804" y="3352800"/>
            <a:ext cx="2349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6600"/>
                </a:solidFill>
              </a:rPr>
              <a:t>naïve </a:t>
            </a:r>
            <a:r>
              <a:rPr lang="en-US" dirty="0" err="1" smtClean="0">
                <a:solidFill>
                  <a:srgbClr val="FF6600"/>
                </a:solidFill>
              </a:rPr>
              <a:t>bayes</a:t>
            </a:r>
            <a:r>
              <a:rPr lang="en-US" dirty="0" smtClean="0">
                <a:solidFill>
                  <a:srgbClr val="FF6600"/>
                </a:solidFill>
              </a:rPr>
              <a:t> assumption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33600" y="5029200"/>
            <a:ext cx="431400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do we model this?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FF0000"/>
                </a:solidFill>
              </a:rPr>
              <a:t>for binary features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FF0000"/>
                </a:solidFill>
              </a:rPr>
              <a:t>for discrete features, i.e. counts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FF0000"/>
                </a:solidFill>
              </a:rPr>
              <a:t>for real valued features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58" y="4304071"/>
            <a:ext cx="86521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p(</a:t>
            </a:r>
            <a:r>
              <a:rPr lang="en-US" sz="2400" dirty="0" err="1" smtClean="0"/>
              <a:t>x</a:t>
            </a:r>
            <a:r>
              <a:rPr lang="en-US" sz="2400" baseline="-25000" dirty="0" err="1" smtClean="0"/>
              <a:t>i</a:t>
            </a:r>
            <a:r>
              <a:rPr lang="en-US" sz="2400" dirty="0" err="1" smtClean="0"/>
              <a:t>|y</a:t>
            </a:r>
            <a:r>
              <a:rPr lang="en-US" sz="2400" dirty="0" smtClean="0"/>
              <a:t>) is the probability of a particular feature value given the label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02645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p(</a:t>
            </a:r>
            <a:r>
              <a:rPr lang="en-US" dirty="0" err="1" smtClean="0"/>
              <a:t>x|y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2892552" cy="58578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Binary features: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774825" y="2185988"/>
          <a:ext cx="4321175" cy="1290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724" name="Equation" r:id="rId4" imgW="1917700" imgH="571500" progId="Equation.3">
                  <p:embed/>
                </p:oleObj>
              </mc:Choice>
              <mc:Fallback>
                <p:oleObj name="Equation" r:id="rId4" imgW="1917700" imgH="5715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74825" y="2185988"/>
                        <a:ext cx="4321175" cy="1290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610068" y="3535964"/>
            <a:ext cx="2892552" cy="58578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/>
              <a:buNone/>
            </a:pPr>
            <a:r>
              <a:rPr lang="en-US" dirty="0" smtClean="0"/>
              <a:t>Other features: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14400" y="4165179"/>
            <a:ext cx="739444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Could use lookup table for each value, but doesn’t generalize well</a:t>
            </a:r>
          </a:p>
          <a:p>
            <a:endParaRPr lang="en-US" sz="2000" dirty="0" smtClean="0"/>
          </a:p>
          <a:p>
            <a:r>
              <a:rPr lang="en-US" sz="2000" dirty="0" smtClean="0"/>
              <a:t>Better, model as a distribution:</a:t>
            </a:r>
          </a:p>
          <a:p>
            <a:pPr marL="342900" indent="-342900">
              <a:buFontTx/>
              <a:buChar char="-"/>
            </a:pPr>
            <a:r>
              <a:rPr lang="en-US" sz="2000" dirty="0" err="1" smtClean="0"/>
              <a:t>gaussian</a:t>
            </a:r>
            <a:r>
              <a:rPr lang="en-US" sz="2000" dirty="0" smtClean="0"/>
              <a:t> (i.e. normal) distribution</a:t>
            </a:r>
          </a:p>
          <a:p>
            <a:pPr marL="342900" indent="-342900">
              <a:buFontTx/>
              <a:buChar char="-"/>
            </a:pPr>
            <a:r>
              <a:rPr lang="en-US" sz="2000" dirty="0" err="1" smtClean="0"/>
              <a:t>poisson</a:t>
            </a:r>
            <a:r>
              <a:rPr lang="en-US" sz="2000" dirty="0" smtClean="0"/>
              <a:t> distribution </a:t>
            </a:r>
          </a:p>
          <a:p>
            <a:pPr marL="342900" indent="-342900">
              <a:buFontTx/>
              <a:buChar char="-"/>
            </a:pPr>
            <a:r>
              <a:rPr lang="en-US" sz="2000" dirty="0" smtClean="0"/>
              <a:t>multinomial distribution (more on this later)</a:t>
            </a:r>
          </a:p>
          <a:p>
            <a:pPr marL="342900" indent="-342900">
              <a:buFontTx/>
              <a:buChar char="-"/>
            </a:pPr>
            <a:r>
              <a:rPr lang="en-US" sz="2000" dirty="0" smtClean="0"/>
              <a:t>…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6884728" y="2571690"/>
            <a:ext cx="18408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8000"/>
                </a:solidFill>
              </a:rPr>
              <a:t>biased coin toss!</a:t>
            </a:r>
            <a:endParaRPr lang="en-US" sz="20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9375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76200"/>
            <a:ext cx="81534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steps for probabilistic modeling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5281221" y="2514600"/>
            <a:ext cx="3461611" cy="41148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Which model do we use, i.e. how do we calculate p(</a:t>
            </a:r>
            <a:r>
              <a:rPr lang="en-US" i="1" dirty="0" smtClean="0"/>
              <a:t>feature, label</a:t>
            </a:r>
            <a:r>
              <a:rPr lang="en-US" dirty="0" smtClean="0"/>
              <a:t>)?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How do train the model, i.e. how to we we </a:t>
            </a:r>
            <a:r>
              <a:rPr lang="en-US" dirty="0" smtClean="0">
                <a:solidFill>
                  <a:srgbClr val="FF6600"/>
                </a:solidFill>
              </a:rPr>
              <a:t>estimate the probabilities</a:t>
            </a:r>
            <a:r>
              <a:rPr lang="en-US" dirty="0" smtClean="0"/>
              <a:t> for the model?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How do we deal with </a:t>
            </a:r>
            <a:r>
              <a:rPr lang="en-US" dirty="0" err="1" smtClean="0"/>
              <a:t>overfitting</a:t>
            </a:r>
            <a:r>
              <a:rPr lang="en-US" dirty="0" smtClean="0"/>
              <a:t>?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313464" y="1738595"/>
            <a:ext cx="30144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Probabilistic models</a:t>
            </a:r>
            <a:endParaRPr lang="en-US" sz="2800" dirty="0">
              <a:solidFill>
                <a:srgbClr val="0000FF"/>
              </a:solidFill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4572000" y="1738595"/>
            <a:ext cx="0" cy="511940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280387" y="2536521"/>
            <a:ext cx="393395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Step 1: pick a model</a:t>
            </a:r>
          </a:p>
          <a:p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Step 2: figure out how to estimate the probabilities for the model</a:t>
            </a:r>
          </a:p>
          <a:p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Step 3 (optional): deal with </a:t>
            </a:r>
            <a:r>
              <a:rPr lang="en-US" sz="2400" dirty="0" err="1" smtClean="0"/>
              <a:t>overfitting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76200" y="3657600"/>
            <a:ext cx="4343400" cy="1295400"/>
          </a:xfrm>
          <a:prstGeom prst="rect">
            <a:avLst/>
          </a:prstGeom>
          <a:noFill/>
          <a:ln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960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Obtaining probabilities</a:t>
            </a:r>
            <a:endParaRPr lang="en-US" dirty="0"/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>
          <a:xfrm>
            <a:off x="382588" y="3124200"/>
            <a:ext cx="8229600" cy="3001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775F55"/>
                </a:solidFill>
              </a:rPr>
              <a:t>We’ve talked a lot about probabilities, but not where they come from</a:t>
            </a:r>
            <a:endParaRPr lang="en-US" sz="2000" dirty="0" smtClean="0">
              <a:solidFill>
                <a:srgbClr val="775F55"/>
              </a:solidFill>
            </a:endParaRPr>
          </a:p>
          <a:p>
            <a:pPr lvl="1"/>
            <a:r>
              <a:rPr lang="en-US" sz="2500" dirty="0" smtClean="0">
                <a:solidFill>
                  <a:srgbClr val="775F55"/>
                </a:solidFill>
              </a:rPr>
              <a:t>How do we calculate p(</a:t>
            </a:r>
            <a:r>
              <a:rPr lang="en-US" sz="2500" dirty="0" err="1" smtClean="0">
                <a:solidFill>
                  <a:srgbClr val="775F55"/>
                </a:solidFill>
              </a:rPr>
              <a:t>x</a:t>
            </a:r>
            <a:r>
              <a:rPr lang="en-US" sz="2500" baseline="-25000" dirty="0" err="1" smtClean="0">
                <a:solidFill>
                  <a:srgbClr val="775F55"/>
                </a:solidFill>
              </a:rPr>
              <a:t>i</a:t>
            </a:r>
            <a:r>
              <a:rPr lang="en-US" sz="2500" dirty="0" err="1" smtClean="0">
                <a:solidFill>
                  <a:srgbClr val="775F55"/>
                </a:solidFill>
              </a:rPr>
              <a:t>|y</a:t>
            </a:r>
            <a:r>
              <a:rPr lang="en-US" sz="2500" dirty="0" smtClean="0">
                <a:solidFill>
                  <a:srgbClr val="775F55"/>
                </a:solidFill>
              </a:rPr>
              <a:t>) from training data?</a:t>
            </a:r>
          </a:p>
          <a:p>
            <a:pPr lvl="1"/>
            <a:r>
              <a:rPr lang="en-US" sz="2500" dirty="0" smtClean="0">
                <a:solidFill>
                  <a:srgbClr val="775F55"/>
                </a:solidFill>
              </a:rPr>
              <a:t>What is the probability of surviving the titanic?</a:t>
            </a:r>
          </a:p>
          <a:p>
            <a:pPr lvl="1"/>
            <a:r>
              <a:rPr lang="en-US" sz="2500" dirty="0" smtClean="0">
                <a:solidFill>
                  <a:srgbClr val="775F55"/>
                </a:solidFill>
              </a:rPr>
              <a:t>What is that any review is about Pinot Noir?</a:t>
            </a:r>
          </a:p>
          <a:p>
            <a:pPr lvl="1"/>
            <a:r>
              <a:rPr lang="en-US" sz="2500" dirty="0" smtClean="0">
                <a:solidFill>
                  <a:srgbClr val="775F55"/>
                </a:solidFill>
              </a:rPr>
              <a:t>What is the probability that a particular review is about Pinot Noir?</a:t>
            </a:r>
          </a:p>
          <a:p>
            <a:pPr lvl="1"/>
            <a:endParaRPr lang="en-US" sz="2500" dirty="0" smtClean="0">
              <a:solidFill>
                <a:srgbClr val="775F55"/>
              </a:solidFill>
            </a:endParaRPr>
          </a:p>
        </p:txBody>
      </p:sp>
      <p:pic>
        <p:nvPicPr>
          <p:cNvPr id="41987" name="Picture 7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24"/>
          <a:srcRect/>
          <a:stretch>
            <a:fillRect/>
          </a:stretch>
        </p:blipFill>
        <p:spPr bwMode="auto">
          <a:xfrm>
            <a:off x="7721600" y="1866900"/>
            <a:ext cx="714375" cy="72866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</p:pic>
      <p:pic>
        <p:nvPicPr>
          <p:cNvPr id="41988" name="Picture 8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25"/>
          <a:srcRect/>
          <a:stretch>
            <a:fillRect/>
          </a:stretch>
        </p:blipFill>
        <p:spPr bwMode="auto">
          <a:xfrm>
            <a:off x="692150" y="1905000"/>
            <a:ext cx="693738" cy="72866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</p:pic>
      <p:pic>
        <p:nvPicPr>
          <p:cNvPr id="41989" name="Picture 10"/>
          <p:cNvPicPr>
            <a:picLocks noChangeAspect="1" noChangeArrowheads="1"/>
          </p:cNvPicPr>
          <p:nvPr>
            <p:custDataLst>
              <p:tags r:id="rId4"/>
            </p:custDataLst>
          </p:nvPr>
        </p:nvPicPr>
        <p:blipFill>
          <a:blip r:embed="rId24"/>
          <a:srcRect/>
          <a:stretch>
            <a:fillRect/>
          </a:stretch>
        </p:blipFill>
        <p:spPr bwMode="auto">
          <a:xfrm>
            <a:off x="4610100" y="1866900"/>
            <a:ext cx="714375" cy="72866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</p:pic>
      <p:pic>
        <p:nvPicPr>
          <p:cNvPr id="41990" name="Picture 11"/>
          <p:cNvPicPr>
            <a:picLocks noChangeAspect="1" noChangeArrowheads="1"/>
          </p:cNvPicPr>
          <p:nvPr>
            <p:custDataLst>
              <p:tags r:id="rId5"/>
            </p:custDataLst>
          </p:nvPr>
        </p:nvPicPr>
        <p:blipFill>
          <a:blip r:embed="rId24"/>
          <a:srcRect/>
          <a:stretch>
            <a:fillRect/>
          </a:stretch>
        </p:blipFill>
        <p:spPr bwMode="auto">
          <a:xfrm>
            <a:off x="3035300" y="1905000"/>
            <a:ext cx="714375" cy="72866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</p:pic>
      <p:pic>
        <p:nvPicPr>
          <p:cNvPr id="41991" name="Picture 12"/>
          <p:cNvPicPr>
            <a:picLocks noChangeAspect="1" noChangeArrowheads="1"/>
          </p:cNvPicPr>
          <p:nvPr>
            <p:custDataLst>
              <p:tags r:id="rId6"/>
            </p:custDataLst>
          </p:nvPr>
        </p:nvPicPr>
        <p:blipFill>
          <a:blip r:embed="rId24"/>
          <a:srcRect/>
          <a:stretch>
            <a:fillRect/>
          </a:stretch>
        </p:blipFill>
        <p:spPr bwMode="auto">
          <a:xfrm>
            <a:off x="2266950" y="1905000"/>
            <a:ext cx="714375" cy="72866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</p:pic>
      <p:pic>
        <p:nvPicPr>
          <p:cNvPr id="41992" name="Picture 13"/>
          <p:cNvPicPr>
            <a:picLocks noChangeAspect="1" noChangeArrowheads="1"/>
          </p:cNvPicPr>
          <p:nvPr>
            <p:custDataLst>
              <p:tags r:id="rId7"/>
            </p:custDataLst>
          </p:nvPr>
        </p:nvPicPr>
        <p:blipFill>
          <a:blip r:embed="rId24"/>
          <a:srcRect/>
          <a:stretch>
            <a:fillRect/>
          </a:stretch>
        </p:blipFill>
        <p:spPr bwMode="auto">
          <a:xfrm>
            <a:off x="6953250" y="1866900"/>
            <a:ext cx="714375" cy="72866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</p:pic>
      <p:pic>
        <p:nvPicPr>
          <p:cNvPr id="41993" name="Picture 15"/>
          <p:cNvPicPr>
            <a:picLocks noChangeAspect="1" noChangeArrowheads="1"/>
          </p:cNvPicPr>
          <p:nvPr>
            <p:custDataLst>
              <p:tags r:id="rId8"/>
            </p:custDataLst>
          </p:nvPr>
        </p:nvPicPr>
        <p:blipFill>
          <a:blip r:embed="rId25"/>
          <a:srcRect/>
          <a:stretch>
            <a:fillRect/>
          </a:stretch>
        </p:blipFill>
        <p:spPr bwMode="auto">
          <a:xfrm>
            <a:off x="1460500" y="1944687"/>
            <a:ext cx="693738" cy="72866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</p:pic>
      <p:pic>
        <p:nvPicPr>
          <p:cNvPr id="41994" name="Picture 16"/>
          <p:cNvPicPr>
            <a:picLocks noChangeAspect="1" noChangeArrowheads="1"/>
          </p:cNvPicPr>
          <p:nvPr>
            <p:custDataLst>
              <p:tags r:id="rId9"/>
            </p:custDataLst>
          </p:nvPr>
        </p:nvPicPr>
        <p:blipFill>
          <a:blip r:embed="rId25"/>
          <a:srcRect/>
          <a:stretch>
            <a:fillRect/>
          </a:stretch>
        </p:blipFill>
        <p:spPr bwMode="auto">
          <a:xfrm>
            <a:off x="6146800" y="1828800"/>
            <a:ext cx="693738" cy="72866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</p:pic>
      <p:pic>
        <p:nvPicPr>
          <p:cNvPr id="41995" name="Picture 17"/>
          <p:cNvPicPr>
            <a:picLocks noChangeAspect="1" noChangeArrowheads="1"/>
          </p:cNvPicPr>
          <p:nvPr>
            <p:custDataLst>
              <p:tags r:id="rId10"/>
            </p:custDataLst>
          </p:nvPr>
        </p:nvPicPr>
        <p:blipFill>
          <a:blip r:embed="rId25"/>
          <a:srcRect/>
          <a:stretch>
            <a:fillRect/>
          </a:stretch>
        </p:blipFill>
        <p:spPr bwMode="auto">
          <a:xfrm>
            <a:off x="3803650" y="1866900"/>
            <a:ext cx="693738" cy="72866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</p:pic>
      <p:pic>
        <p:nvPicPr>
          <p:cNvPr id="41996" name="Picture 18"/>
          <p:cNvPicPr>
            <a:picLocks noChangeAspect="1" noChangeArrowheads="1"/>
          </p:cNvPicPr>
          <p:nvPr>
            <p:custDataLst>
              <p:tags r:id="rId11"/>
            </p:custDataLst>
          </p:nvPr>
        </p:nvPicPr>
        <p:blipFill>
          <a:blip r:embed="rId25"/>
          <a:srcRect/>
          <a:stretch>
            <a:fillRect/>
          </a:stretch>
        </p:blipFill>
        <p:spPr bwMode="auto">
          <a:xfrm>
            <a:off x="5416550" y="1866900"/>
            <a:ext cx="693738" cy="72866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</p:pic>
      <p:sp>
        <p:nvSpPr>
          <p:cNvPr id="41997" name="Text Box 19"/>
          <p:cNvSpPr txBox="1"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808038" y="1981200"/>
            <a:ext cx="441325" cy="51911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rgbClr val="FF7C80"/>
                </a:solidFill>
              </a:rPr>
              <a:t>H</a:t>
            </a:r>
          </a:p>
        </p:txBody>
      </p:sp>
      <p:sp>
        <p:nvSpPr>
          <p:cNvPr id="41998" name="Text Box 20"/>
          <p:cNvSpPr txBox="1"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1576388" y="1981200"/>
            <a:ext cx="441325" cy="51911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rgbClr val="FF7C80"/>
                </a:solidFill>
              </a:rPr>
              <a:t>H</a:t>
            </a:r>
          </a:p>
        </p:txBody>
      </p:sp>
      <p:sp>
        <p:nvSpPr>
          <p:cNvPr id="41999" name="Text Box 21"/>
          <p:cNvSpPr txBox="1"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3919538" y="1943100"/>
            <a:ext cx="441325" cy="51911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rgbClr val="FF7C80"/>
                </a:solidFill>
              </a:rPr>
              <a:t>H</a:t>
            </a:r>
          </a:p>
        </p:txBody>
      </p:sp>
      <p:sp>
        <p:nvSpPr>
          <p:cNvPr id="42000" name="Text Box 22"/>
          <p:cNvSpPr txBox="1"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5532438" y="1943100"/>
            <a:ext cx="441325" cy="51911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rgbClr val="FF7C80"/>
                </a:solidFill>
              </a:rPr>
              <a:t>H</a:t>
            </a:r>
          </a:p>
        </p:txBody>
      </p:sp>
      <p:sp>
        <p:nvSpPr>
          <p:cNvPr id="42001" name="Text Box 23"/>
          <p:cNvSpPr txBox="1"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6261100" y="1905000"/>
            <a:ext cx="441325" cy="51911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rgbClr val="FF7C80"/>
                </a:solidFill>
              </a:rPr>
              <a:t>H</a:t>
            </a:r>
          </a:p>
        </p:txBody>
      </p:sp>
      <p:sp>
        <p:nvSpPr>
          <p:cNvPr id="42002" name="Text Box 24"/>
          <p:cNvSpPr txBox="1"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2401888" y="2020887"/>
            <a:ext cx="401637" cy="5191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rgbClr val="FFFF00"/>
                </a:solidFill>
              </a:rPr>
              <a:t>T</a:t>
            </a:r>
          </a:p>
        </p:txBody>
      </p:sp>
      <p:sp>
        <p:nvSpPr>
          <p:cNvPr id="42003" name="Text Box 25"/>
          <p:cNvSpPr txBox="1"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3189288" y="1981200"/>
            <a:ext cx="401637" cy="51911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rgbClr val="FFFF00"/>
                </a:solidFill>
              </a:rPr>
              <a:t>T</a:t>
            </a:r>
          </a:p>
        </p:txBody>
      </p:sp>
      <p:sp>
        <p:nvSpPr>
          <p:cNvPr id="42004" name="Text Box 26"/>
          <p:cNvSpPr txBox="1"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4725988" y="1943100"/>
            <a:ext cx="401637" cy="51911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rgbClr val="FFFF00"/>
                </a:solidFill>
              </a:rPr>
              <a:t>T</a:t>
            </a:r>
          </a:p>
        </p:txBody>
      </p:sp>
      <p:sp>
        <p:nvSpPr>
          <p:cNvPr id="42005" name="Text Box 27"/>
          <p:cNvSpPr txBox="1"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7107238" y="1943100"/>
            <a:ext cx="401637" cy="51911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rgbClr val="FFFF00"/>
                </a:solidFill>
              </a:rPr>
              <a:t>T</a:t>
            </a:r>
          </a:p>
        </p:txBody>
      </p:sp>
      <p:sp>
        <p:nvSpPr>
          <p:cNvPr id="42006" name="Text Box 28"/>
          <p:cNvSpPr txBox="1"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7913688" y="1905000"/>
            <a:ext cx="401637" cy="51911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rgbClr val="FFFF00"/>
                </a:solidFill>
              </a:rPr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213867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Obtaining probabilities</a:t>
            </a:r>
            <a:endParaRPr lang="en-US" dirty="0"/>
          </a:p>
        </p:txBody>
      </p:sp>
      <p:sp>
        <p:nvSpPr>
          <p:cNvPr id="48" name="Rectangle 47"/>
          <p:cNvSpPr/>
          <p:nvPr/>
        </p:nvSpPr>
        <p:spPr>
          <a:xfrm>
            <a:off x="457200" y="2133600"/>
            <a:ext cx="1143000" cy="4191000"/>
          </a:xfrm>
          <a:prstGeom prst="rect">
            <a:avLst/>
          </a:prstGeom>
          <a:solidFill>
            <a:srgbClr val="FFFF0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 rot="16200000">
            <a:off x="174863" y="3961270"/>
            <a:ext cx="15220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training data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50" name="Right Arrow 49"/>
          <p:cNvSpPr/>
          <p:nvPr/>
        </p:nvSpPr>
        <p:spPr bwMode="auto">
          <a:xfrm>
            <a:off x="1862863" y="3612178"/>
            <a:ext cx="533400" cy="762000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grpSp>
        <p:nvGrpSpPr>
          <p:cNvPr id="51" name="Group 37"/>
          <p:cNvGrpSpPr/>
          <p:nvPr/>
        </p:nvGrpSpPr>
        <p:grpSpPr>
          <a:xfrm>
            <a:off x="2497357" y="3259400"/>
            <a:ext cx="1432277" cy="1371600"/>
            <a:chOff x="7380511" y="3505200"/>
            <a:chExt cx="1432277" cy="1371600"/>
          </a:xfrm>
        </p:grpSpPr>
        <p:sp>
          <p:nvSpPr>
            <p:cNvPr id="52" name="Rounded Rectangle 51"/>
            <p:cNvSpPr/>
            <p:nvPr/>
          </p:nvSpPr>
          <p:spPr bwMode="auto">
            <a:xfrm>
              <a:off x="7391400" y="3505200"/>
              <a:ext cx="1371600" cy="13716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7380511" y="3827200"/>
              <a:ext cx="143227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probabilistic model</a:t>
              </a:r>
              <a:endParaRPr lang="en-US" sz="2000" dirty="0"/>
            </a:p>
          </p:txBody>
        </p:sp>
      </p:grpSp>
      <p:sp>
        <p:nvSpPr>
          <p:cNvPr id="54" name="TextBox 53"/>
          <p:cNvSpPr txBox="1"/>
          <p:nvPr/>
        </p:nvSpPr>
        <p:spPr>
          <a:xfrm rot="19152411">
            <a:off x="1887399" y="3058405"/>
            <a:ext cx="647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train</a:t>
            </a:r>
            <a:endParaRPr lang="en-US" sz="2000" dirty="0"/>
          </a:p>
        </p:txBody>
      </p:sp>
      <p:cxnSp>
        <p:nvCxnSpPr>
          <p:cNvPr id="55" name="Straight Connector 54"/>
          <p:cNvCxnSpPr/>
          <p:nvPr/>
        </p:nvCxnSpPr>
        <p:spPr>
          <a:xfrm flipV="1">
            <a:off x="3929634" y="1998400"/>
            <a:ext cx="2623566" cy="12782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3879846" y="4684817"/>
            <a:ext cx="2623566" cy="1639783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8" name="Object 57"/>
          <p:cNvGraphicFramePr>
            <a:graphicFrameLocks noChangeAspect="1"/>
          </p:cNvGraphicFramePr>
          <p:nvPr>
            <p:extLst/>
          </p:nvPr>
        </p:nvGraphicFramePr>
        <p:xfrm>
          <a:off x="4495800" y="3514125"/>
          <a:ext cx="1890712" cy="922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820" name="Equation" r:id="rId3" imgW="990600" imgH="482600" progId="Equation.3">
                  <p:embed/>
                </p:oleObj>
              </mc:Choice>
              <mc:Fallback>
                <p:oleObj name="Equation" r:id="rId3" imgW="990600" imgH="482600" progId="Equation.3">
                  <p:embed/>
                  <p:pic>
                    <p:nvPicPr>
                      <p:cNvPr id="58" name="Object 5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95800" y="3514125"/>
                        <a:ext cx="1890712" cy="922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9" name="Straight Connector 58"/>
          <p:cNvCxnSpPr/>
          <p:nvPr/>
        </p:nvCxnSpPr>
        <p:spPr>
          <a:xfrm flipV="1">
            <a:off x="6553200" y="1998400"/>
            <a:ext cx="0" cy="432620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2" name="Object 61"/>
          <p:cNvGraphicFramePr>
            <a:graphicFrameLocks noChangeAspect="1"/>
          </p:cNvGraphicFramePr>
          <p:nvPr>
            <p:extLst/>
          </p:nvPr>
        </p:nvGraphicFramePr>
        <p:xfrm>
          <a:off x="6705600" y="1988535"/>
          <a:ext cx="842772" cy="541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821" name="Equation" r:id="rId5" imgW="317500" imgH="203200" progId="Equation.3">
                  <p:embed/>
                </p:oleObj>
              </mc:Choice>
              <mc:Fallback>
                <p:oleObj name="Equation" r:id="rId5" imgW="317500" imgH="203200" progId="Equation.3">
                  <p:embed/>
                  <p:pic>
                    <p:nvPicPr>
                      <p:cNvPr id="62" name="Object 6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705600" y="1988535"/>
                        <a:ext cx="842772" cy="541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3" name="Object 62"/>
          <p:cNvGraphicFramePr>
            <a:graphicFrameLocks noChangeAspect="1"/>
          </p:cNvGraphicFramePr>
          <p:nvPr>
            <p:extLst/>
          </p:nvPr>
        </p:nvGraphicFramePr>
        <p:xfrm>
          <a:off x="6704012" y="2759075"/>
          <a:ext cx="1320216" cy="517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822" name="Equation" r:id="rId7" imgW="520700" imgH="203200" progId="Equation.3">
                  <p:embed/>
                </p:oleObj>
              </mc:Choice>
              <mc:Fallback>
                <p:oleObj name="Equation" r:id="rId7" imgW="520700" imgH="203200" progId="Equation.3">
                  <p:embed/>
                  <p:pic>
                    <p:nvPicPr>
                      <p:cNvPr id="63" name="Object 6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04012" y="2759075"/>
                        <a:ext cx="1320216" cy="517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4" name="Object 63"/>
          <p:cNvGraphicFramePr>
            <a:graphicFrameLocks noChangeAspect="1"/>
          </p:cNvGraphicFramePr>
          <p:nvPr>
            <p:extLst/>
          </p:nvPr>
        </p:nvGraphicFramePr>
        <p:xfrm>
          <a:off x="6680200" y="3514125"/>
          <a:ext cx="1405828" cy="5381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823" name="Equation" r:id="rId9" imgW="533400" imgH="203200" progId="Equation.3">
                  <p:embed/>
                </p:oleObj>
              </mc:Choice>
              <mc:Fallback>
                <p:oleObj name="Equation" r:id="rId9" imgW="533400" imgH="203200" progId="Equation.3">
                  <p:embed/>
                  <p:pic>
                    <p:nvPicPr>
                      <p:cNvPr id="64" name="Object 63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680200" y="3514125"/>
                        <a:ext cx="1405828" cy="5381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5" name="Object 64"/>
          <p:cNvGraphicFramePr>
            <a:graphicFrameLocks noChangeAspect="1"/>
          </p:cNvGraphicFramePr>
          <p:nvPr>
            <p:extLst/>
          </p:nvPr>
        </p:nvGraphicFramePr>
        <p:xfrm>
          <a:off x="6748138" y="5638800"/>
          <a:ext cx="1405262" cy="544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824" name="Equation" r:id="rId11" imgW="558800" imgH="215900" progId="Equation.3">
                  <p:embed/>
                </p:oleObj>
              </mc:Choice>
              <mc:Fallback>
                <p:oleObj name="Equation" r:id="rId11" imgW="558800" imgH="215900" progId="Equation.3">
                  <p:embed/>
                  <p:pic>
                    <p:nvPicPr>
                      <p:cNvPr id="65" name="Object 64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748138" y="5638800"/>
                        <a:ext cx="1405262" cy="544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" name="TextBox 65"/>
          <p:cNvSpPr txBox="1"/>
          <p:nvPr/>
        </p:nvSpPr>
        <p:spPr>
          <a:xfrm rot="5400000">
            <a:off x="6995132" y="4606293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…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49379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Estimating probabilities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0668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What is the probability of a chicken meat review?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52600" y="2819400"/>
            <a:ext cx="289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We don’t know!</a:t>
            </a:r>
            <a:endParaRPr lang="en-US" sz="2800" dirty="0">
              <a:solidFill>
                <a:srgbClr val="0000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14400" y="3733800"/>
            <a:ext cx="6934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We can </a:t>
            </a:r>
            <a:r>
              <a:rPr lang="en-US" sz="2800" b="1" i="1" dirty="0" smtClean="0">
                <a:solidFill>
                  <a:srgbClr val="0000FF"/>
                </a:solidFill>
              </a:rPr>
              <a:t>estimate</a:t>
            </a:r>
            <a:r>
              <a:rPr lang="en-US" sz="2800" dirty="0" smtClean="0">
                <a:solidFill>
                  <a:srgbClr val="0000FF"/>
                </a:solidFill>
              </a:rPr>
              <a:t> that based on data, though:</a:t>
            </a:r>
            <a:endParaRPr lang="en-US" sz="2800" dirty="0">
              <a:solidFill>
                <a:srgbClr val="0000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28019" y="4665258"/>
            <a:ext cx="4953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number of review labeled chicken meat</a:t>
            </a:r>
          </a:p>
          <a:p>
            <a:endParaRPr lang="en-US" sz="2000" dirty="0" smtClean="0"/>
          </a:p>
          <a:p>
            <a:r>
              <a:rPr lang="en-US" sz="2000" dirty="0" smtClean="0"/>
              <a:t>           total number of reviews</a:t>
            </a:r>
            <a:endParaRPr lang="en-US" sz="2000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2133600" y="5181600"/>
            <a:ext cx="38862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58263" y="6113058"/>
            <a:ext cx="6903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This is called the </a:t>
            </a:r>
            <a:r>
              <a:rPr lang="en-US" sz="2400" dirty="0" smtClean="0">
                <a:solidFill>
                  <a:srgbClr val="FF6600"/>
                </a:solidFill>
              </a:rPr>
              <a:t>maximum likelihood estimation</a:t>
            </a:r>
            <a:r>
              <a:rPr lang="en-US" sz="2400" dirty="0" smtClean="0"/>
              <a:t>.  </a:t>
            </a:r>
            <a:r>
              <a:rPr lang="en-US" sz="2400" dirty="0" smtClean="0">
                <a:solidFill>
                  <a:srgbClr val="FF0000"/>
                </a:solidFill>
              </a:rPr>
              <a:t>Why?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6224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1534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Maximum Likelihood Estimation (MLE)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Maximum likelihood estimation picks the values for the model parameters that maximize the likelihood of the training data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You flip a coin 100 times.  60 times you get heads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What is the MLE for heads</a:t>
            </a:r>
            <a:r>
              <a:rPr lang="en-US" dirty="0" smtClean="0">
                <a:solidFill>
                  <a:srgbClr val="FF0000"/>
                </a:solidFill>
              </a:rPr>
              <a:t>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</a:rPr>
              <a:t>p</a:t>
            </a:r>
            <a:r>
              <a:rPr lang="en-US" dirty="0">
                <a:solidFill>
                  <a:srgbClr val="0000FF"/>
                </a:solidFill>
              </a:rPr>
              <a:t>(head) = 0.60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359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Watch Videos to </a:t>
            </a:r>
            <a:r>
              <a:rPr lang="en-US" smtClean="0"/>
              <a:t>Understand Better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StatQuest</a:t>
            </a:r>
            <a:r>
              <a:rPr lang="en-US" dirty="0"/>
              <a:t>: The Normal Distribution, Clearly Explained</a:t>
            </a:r>
            <a:r>
              <a:rPr lang="en-US" dirty="0" smtClean="0"/>
              <a:t>!!! </a:t>
            </a:r>
            <a:r>
              <a:rPr lang="en-US" dirty="0"/>
              <a:t>&gt;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youtu.be/rzFX5NWojp0</a:t>
            </a:r>
            <a:endParaRPr lang="en-US" dirty="0" smtClean="0"/>
          </a:p>
          <a:p>
            <a:r>
              <a:rPr lang="en-US" dirty="0" err="1" smtClean="0"/>
              <a:t>StatQuest</a:t>
            </a:r>
            <a:r>
              <a:rPr lang="en-US" dirty="0"/>
              <a:t>: Maximum Likelihood, clearly explained</a:t>
            </a:r>
            <a:r>
              <a:rPr lang="en-US" dirty="0" smtClean="0"/>
              <a:t>!!! </a:t>
            </a:r>
            <a:r>
              <a:rPr lang="en-US" dirty="0"/>
              <a:t>&gt;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youtu.be/XepXtl9YKwc</a:t>
            </a:r>
            <a:endParaRPr lang="en-US" dirty="0" smtClean="0"/>
          </a:p>
          <a:p>
            <a:r>
              <a:rPr lang="en-US" dirty="0" err="1"/>
              <a:t>StatQuest</a:t>
            </a:r>
            <a:r>
              <a:rPr lang="en-US" dirty="0"/>
              <a:t>: Probability vs Likelihood &gt;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youtu.be/pYxNSUDSFH4</a:t>
            </a:r>
            <a:endParaRPr lang="en-US" dirty="0" smtClean="0"/>
          </a:p>
          <a:p>
            <a:r>
              <a:rPr lang="en-US" dirty="0"/>
              <a:t>Maximum Likelihood For the Normal Distribution, step-by-step</a:t>
            </a:r>
            <a:r>
              <a:rPr lang="en-US" dirty="0" smtClean="0"/>
              <a:t>! </a:t>
            </a:r>
            <a:r>
              <a:rPr lang="en-US" dirty="0"/>
              <a:t>&gt; </a:t>
            </a: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youtu.be/Dn6b9fCIUpM</a:t>
            </a:r>
            <a:endParaRPr lang="en-US" dirty="0" smtClean="0"/>
          </a:p>
          <a:p>
            <a:endParaRPr lang="en-US" dirty="0" smtClean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518849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Unconditional/prior probability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775F55"/>
                </a:solidFill>
              </a:rPr>
              <a:t>Simplest form of probability is</a:t>
            </a:r>
          </a:p>
          <a:p>
            <a:pPr lvl="1"/>
            <a:r>
              <a:rPr lang="en-US" sz="2400" dirty="0" smtClean="0">
                <a:solidFill>
                  <a:srgbClr val="775F55"/>
                </a:solidFill>
              </a:rPr>
              <a:t>P(X)</a:t>
            </a:r>
          </a:p>
          <a:p>
            <a:pPr marL="0" indent="0">
              <a:buNone/>
            </a:pPr>
            <a:endParaRPr lang="en-US" sz="2800" dirty="0" smtClean="0">
              <a:solidFill>
                <a:srgbClr val="775F55"/>
              </a:solidFill>
            </a:endParaRPr>
          </a:p>
          <a:p>
            <a:pPr marL="0" indent="0">
              <a:buNone/>
            </a:pPr>
            <a:r>
              <a:rPr lang="en-US" sz="2800" dirty="0" smtClean="0">
                <a:solidFill>
                  <a:srgbClr val="775F55"/>
                </a:solidFill>
              </a:rPr>
              <a:t>Prior probability: without any additional information, what is the probability</a:t>
            </a:r>
          </a:p>
          <a:p>
            <a:pPr lvl="1"/>
            <a:r>
              <a:rPr lang="en-US" sz="2400" dirty="0" smtClean="0">
                <a:solidFill>
                  <a:srgbClr val="775F55"/>
                </a:solidFill>
              </a:rPr>
              <a:t>What is the probability of a heads?</a:t>
            </a:r>
          </a:p>
          <a:p>
            <a:pPr lvl="1"/>
            <a:r>
              <a:rPr lang="en-US" sz="2400" dirty="0" smtClean="0">
                <a:solidFill>
                  <a:srgbClr val="775F55"/>
                </a:solidFill>
              </a:rPr>
              <a:t>What is the probability of surviving the titanic?</a:t>
            </a:r>
          </a:p>
          <a:p>
            <a:pPr lvl="1"/>
            <a:r>
              <a:rPr lang="en-US" sz="2400" dirty="0" smtClean="0">
                <a:solidFill>
                  <a:srgbClr val="775F55"/>
                </a:solidFill>
              </a:rPr>
              <a:t>What is the probability of a wine review containing the word “banana”?</a:t>
            </a:r>
          </a:p>
          <a:p>
            <a:pPr lvl="1"/>
            <a:r>
              <a:rPr lang="en-US" sz="2400" dirty="0" smtClean="0">
                <a:solidFill>
                  <a:srgbClr val="775F55"/>
                </a:solidFill>
              </a:rPr>
              <a:t>What is the probability of a passenger on the titanic being under 21 years old?</a:t>
            </a:r>
          </a:p>
          <a:p>
            <a:pPr lvl="1"/>
            <a:r>
              <a:rPr lang="en-US" sz="2400" dirty="0" smtClean="0">
                <a:solidFill>
                  <a:srgbClr val="775F55"/>
                </a:solidFill>
              </a:rPr>
              <a:t>…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1534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Maximum Likelihood Estimation (MLE)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Maximum likelihood estimation picks the values for the model parameters that maximize the likelihood of the training data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You flip a coin 100 times.  60 times you get heads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What is the likelihood of the data under this model (each coin flip is a data point)</a:t>
            </a:r>
            <a:r>
              <a:rPr lang="en-US" dirty="0" smtClean="0">
                <a:solidFill>
                  <a:srgbClr val="FF0000"/>
                </a:solidFill>
              </a:rPr>
              <a:t>?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 flipV="1">
            <a:off x="3429000" y="4038600"/>
            <a:ext cx="1828800" cy="762000"/>
          </a:xfrm>
          <a:prstGeom prst="straightConnector1">
            <a:avLst/>
          </a:prstGeom>
          <a:ln w="38100" cmpd="sng"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6215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MLE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28956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You flip a coin 100 times.  60 times you get heads.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MLE for heads: p(head) = 0.60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What is the likelihood of the data under this model (each coin flip is a data point)?</a:t>
            </a:r>
          </a:p>
          <a:p>
            <a:pPr lvl="1"/>
            <a:endParaRPr lang="en-US" dirty="0" smtClean="0"/>
          </a:p>
        </p:txBody>
      </p:sp>
      <p:graphicFrame>
        <p:nvGraphicFramePr>
          <p:cNvPr id="893954" name="Object 2"/>
          <p:cNvGraphicFramePr>
            <a:graphicFrameLocks noChangeAspect="1"/>
          </p:cNvGraphicFramePr>
          <p:nvPr>
            <p:extLst/>
          </p:nvPr>
        </p:nvGraphicFramePr>
        <p:xfrm>
          <a:off x="2624138" y="4803775"/>
          <a:ext cx="3208337" cy="541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0772" name="Equation" r:id="rId3" imgW="1727200" imgH="292100" progId="Equation.3">
                  <p:embed/>
                </p:oleObj>
              </mc:Choice>
              <mc:Fallback>
                <p:oleObj name="Equation" r:id="rId3" imgW="1727200" imgH="292100" progId="Equation.3">
                  <p:embed/>
                  <p:pic>
                    <p:nvPicPr>
                      <p:cNvPr id="893954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24138" y="4803775"/>
                        <a:ext cx="3208337" cy="5413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514600" y="5619690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log(0.60</a:t>
            </a:r>
            <a:r>
              <a:rPr lang="en-US" sz="2400" baseline="30000" dirty="0" smtClean="0">
                <a:solidFill>
                  <a:srgbClr val="0000FF"/>
                </a:solidFill>
              </a:rPr>
              <a:t>60</a:t>
            </a:r>
            <a:r>
              <a:rPr lang="en-US" sz="2400" dirty="0" smtClean="0">
                <a:solidFill>
                  <a:srgbClr val="0000FF"/>
                </a:solidFill>
              </a:rPr>
              <a:t> * 0.40</a:t>
            </a:r>
            <a:r>
              <a:rPr lang="en-US" sz="2400" baseline="30000" dirty="0" smtClean="0">
                <a:solidFill>
                  <a:srgbClr val="0000FF"/>
                </a:solidFill>
              </a:rPr>
              <a:t>40</a:t>
            </a:r>
            <a:r>
              <a:rPr lang="en-US" sz="2400" dirty="0" smtClean="0">
                <a:solidFill>
                  <a:srgbClr val="0000FF"/>
                </a:solidFill>
              </a:rPr>
              <a:t>) = -67.3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2068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MLE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Can we do any better?</a:t>
            </a:r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p(heads</a:t>
            </a:r>
            <a:r>
              <a:rPr lang="en-US" dirty="0" smtClean="0"/>
              <a:t>) = 0.5</a:t>
            </a:r>
          </a:p>
          <a:p>
            <a:pPr marL="365760" lvl="1" indent="0">
              <a:buNone/>
            </a:pPr>
            <a:r>
              <a:rPr lang="en-US" sz="2800" dirty="0" smtClean="0">
                <a:solidFill>
                  <a:srgbClr val="0000FF"/>
                </a:solidFill>
              </a:rPr>
              <a:t>log(0.50</a:t>
            </a:r>
            <a:r>
              <a:rPr lang="en-US" sz="2800" baseline="30000" dirty="0" smtClean="0">
                <a:solidFill>
                  <a:srgbClr val="0000FF"/>
                </a:solidFill>
              </a:rPr>
              <a:t>60</a:t>
            </a:r>
            <a:r>
              <a:rPr lang="en-US" sz="2800" dirty="0" smtClean="0">
                <a:solidFill>
                  <a:srgbClr val="0000FF"/>
                </a:solidFill>
              </a:rPr>
              <a:t> * 0.50</a:t>
            </a:r>
            <a:r>
              <a:rPr lang="en-US" sz="2800" baseline="30000" dirty="0" smtClean="0">
                <a:solidFill>
                  <a:srgbClr val="0000FF"/>
                </a:solidFill>
              </a:rPr>
              <a:t>40</a:t>
            </a:r>
            <a:r>
              <a:rPr lang="en-US" sz="2800" dirty="0" smtClean="0">
                <a:solidFill>
                  <a:srgbClr val="0000FF"/>
                </a:solidFill>
              </a:rPr>
              <a:t>) =-69.3</a:t>
            </a:r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p(heads</a:t>
            </a:r>
            <a:r>
              <a:rPr lang="en-US" dirty="0" smtClean="0"/>
              <a:t>) = 0.7</a:t>
            </a:r>
          </a:p>
          <a:p>
            <a:pPr lvl="1"/>
            <a:r>
              <a:rPr lang="en-US" sz="2800" dirty="0" smtClean="0">
                <a:solidFill>
                  <a:srgbClr val="0000FF"/>
                </a:solidFill>
              </a:rPr>
              <a:t>log(0.70</a:t>
            </a:r>
            <a:r>
              <a:rPr lang="en-US" sz="2800" baseline="30000" dirty="0" smtClean="0">
                <a:solidFill>
                  <a:srgbClr val="0000FF"/>
                </a:solidFill>
              </a:rPr>
              <a:t>60</a:t>
            </a:r>
            <a:r>
              <a:rPr lang="en-US" sz="2800" dirty="0" smtClean="0">
                <a:solidFill>
                  <a:srgbClr val="0000FF"/>
                </a:solidFill>
              </a:rPr>
              <a:t> * 0.30</a:t>
            </a:r>
            <a:r>
              <a:rPr lang="en-US" sz="2800" baseline="30000" dirty="0" smtClean="0">
                <a:solidFill>
                  <a:srgbClr val="0000FF"/>
                </a:solidFill>
              </a:rPr>
              <a:t>40</a:t>
            </a:r>
            <a:r>
              <a:rPr lang="en-US" sz="2800" dirty="0" smtClean="0">
                <a:solidFill>
                  <a:srgbClr val="0000FF"/>
                </a:solidFill>
              </a:rPr>
              <a:t>)=-69.5 </a:t>
            </a:r>
            <a:endParaRPr lang="en-US" dirty="0"/>
          </a:p>
        </p:txBody>
      </p:sp>
      <p:graphicFrame>
        <p:nvGraphicFramePr>
          <p:cNvPr id="5" name="Object 2"/>
          <p:cNvGraphicFramePr>
            <a:graphicFrameLocks noChangeAspect="1"/>
          </p:cNvGraphicFramePr>
          <p:nvPr>
            <p:extLst/>
          </p:nvPr>
        </p:nvGraphicFramePr>
        <p:xfrm>
          <a:off x="1524000" y="2362200"/>
          <a:ext cx="3208337" cy="541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796" name="Equation" r:id="rId3" imgW="1727200" imgH="292100" progId="Equation.3">
                  <p:embed/>
                </p:oleObj>
              </mc:Choice>
              <mc:Fallback>
                <p:oleObj name="Equation" r:id="rId3" imgW="1727200" imgH="292100" progId="Equation.3">
                  <p:embed/>
                  <p:pic>
                    <p:nvPicPr>
                      <p:cNvPr id="5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0" y="2362200"/>
                        <a:ext cx="3208337" cy="5413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71571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Useful Articles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Probability concepts explained: Maximum likelihood estimation &gt;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towardsdatascience.com/probability-concepts-explained-maximum-likelihood-estimation-c7b4342fdbb1</a:t>
            </a:r>
            <a:endParaRPr lang="en-US" dirty="0" smtClean="0"/>
          </a:p>
          <a:p>
            <a:r>
              <a:rPr lang="en-US" dirty="0"/>
              <a:t>A Gentle Introduction to Maximum Likelihood Estimation &gt;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towardsdatascience.com/a-gentle-introduction-to-maximum-likelihood-estimation-9fbff27ea12f</a:t>
            </a:r>
            <a:endParaRPr lang="en-US" dirty="0" smtClean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19572851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Very Useful Video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tr-TR" sz="3200" dirty="0" err="1"/>
              <a:t>StatQuest</a:t>
            </a:r>
            <a:r>
              <a:rPr lang="tr-TR" sz="3200" dirty="0"/>
              <a:t>: </a:t>
            </a:r>
            <a:r>
              <a:rPr lang="tr-TR" sz="3200" dirty="0" err="1"/>
              <a:t>Probability</a:t>
            </a:r>
            <a:r>
              <a:rPr lang="tr-TR" sz="3200" dirty="0"/>
              <a:t> </a:t>
            </a:r>
            <a:r>
              <a:rPr lang="tr-TR" sz="3200" dirty="0" err="1"/>
              <a:t>vs</a:t>
            </a:r>
            <a:r>
              <a:rPr lang="tr-TR" sz="3200" dirty="0"/>
              <a:t> </a:t>
            </a:r>
            <a:r>
              <a:rPr lang="tr-TR" sz="3200" dirty="0" err="1" smtClean="0"/>
              <a:t>Likelihood</a:t>
            </a:r>
            <a:r>
              <a:rPr lang="en-US" sz="3200" dirty="0"/>
              <a:t> &gt; </a:t>
            </a:r>
            <a:r>
              <a:rPr lang="en-US" sz="3200" dirty="0">
                <a:hlinkClick r:id="rId2"/>
              </a:rPr>
              <a:t>https://</a:t>
            </a:r>
            <a:r>
              <a:rPr lang="en-US" sz="3200" dirty="0" smtClean="0">
                <a:hlinkClick r:id="rId2"/>
              </a:rPr>
              <a:t>www.youtube.com/watch?v=pYxNSUDSFH4&amp;feature=youtu.be</a:t>
            </a:r>
            <a:endParaRPr lang="en-US" sz="3200" dirty="0" smtClean="0"/>
          </a:p>
          <a:p>
            <a:endParaRPr lang="tr-TR" sz="3200" dirty="0"/>
          </a:p>
        </p:txBody>
      </p:sp>
    </p:spTree>
    <p:extLst>
      <p:ext uri="{BB962C8B-B14F-4D97-AF65-F5344CB8AC3E}">
        <p14:creationId xmlns:p14="http://schemas.microsoft.com/office/powerpoint/2010/main" val="355927406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0"/>
            <a:ext cx="9144000" cy="3522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CSE419 – Artificial Intelligence and Machine Learning 2018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https://github.com/FurkanGozukara/CSE419_2018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-10364" y="3041985"/>
            <a:ext cx="9144000" cy="275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12.2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 smtClean="0">
                <a:latin typeface="Times New Roman"/>
                <a:cs typeface="Times New Roman"/>
              </a:rPr>
              <a:t>Probabilistic Models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Based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on Asst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. Prof. Dr. David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Kauchak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(Pomona College)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Lecture Slides 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5728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11394"/>
            <a:ext cx="81534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Maximum Likelihood Estimation (MLE)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You </a:t>
            </a:r>
            <a:r>
              <a:rPr lang="en-US" dirty="0"/>
              <a:t>flip a coin 100 times.  60 times you get </a:t>
            </a:r>
            <a:r>
              <a:rPr lang="en-US" dirty="0" smtClean="0"/>
              <a:t>heads and 40 times you get tails.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What is </a:t>
            </a:r>
            <a:r>
              <a:rPr lang="en-US" dirty="0" smtClean="0">
                <a:solidFill>
                  <a:srgbClr val="FF0000"/>
                </a:solidFill>
              </a:rPr>
              <a:t>the probability for </a:t>
            </a:r>
            <a:r>
              <a:rPr lang="en-US" dirty="0">
                <a:solidFill>
                  <a:srgbClr val="FF0000"/>
                </a:solidFill>
              </a:rPr>
              <a:t>heads</a:t>
            </a:r>
            <a:r>
              <a:rPr lang="en-US" dirty="0" smtClean="0">
                <a:solidFill>
                  <a:srgbClr val="FF0000"/>
                </a:solidFill>
              </a:rPr>
              <a:t>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</a:rPr>
              <a:t>p</a:t>
            </a:r>
            <a:r>
              <a:rPr lang="en-US" dirty="0">
                <a:solidFill>
                  <a:srgbClr val="0000FF"/>
                </a:solidFill>
              </a:rPr>
              <a:t>(head) = 0.60</a:t>
            </a:r>
          </a:p>
          <a:p>
            <a:pPr marL="0" indent="0">
              <a:buNone/>
            </a:pP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Why?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3159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Likelihood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600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The </a:t>
            </a:r>
            <a:r>
              <a:rPr lang="en-US" sz="2800" i="1" dirty="0" smtClean="0">
                <a:solidFill>
                  <a:srgbClr val="FF6600"/>
                </a:solidFill>
              </a:rPr>
              <a:t>likelihood</a:t>
            </a:r>
            <a:r>
              <a:rPr lang="en-US" sz="2800" dirty="0" smtClean="0"/>
              <a:t> of a data set is the probability that a particular model (i.e. a model and estimated probabilities) assigns to the data</a:t>
            </a:r>
            <a:endParaRPr lang="en-US" sz="2800" dirty="0"/>
          </a:p>
        </p:txBody>
      </p:sp>
      <p:graphicFrame>
        <p:nvGraphicFramePr>
          <p:cNvPr id="4" name="Object 2"/>
          <p:cNvGraphicFramePr>
            <a:graphicFrameLocks noChangeAspect="1"/>
          </p:cNvGraphicFramePr>
          <p:nvPr>
            <p:extLst/>
          </p:nvPr>
        </p:nvGraphicFramePr>
        <p:xfrm>
          <a:off x="2109788" y="3581400"/>
          <a:ext cx="3257550" cy="847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2816" name="Equation" r:id="rId3" imgW="1752600" imgH="457200" progId="Equation.3">
                  <p:embed/>
                </p:oleObj>
              </mc:Choice>
              <mc:Fallback>
                <p:oleObj name="Equation" r:id="rId3" imgW="1752600" imgH="457200" progId="Equation.3">
                  <p:embed/>
                  <p:pic>
                    <p:nvPicPr>
                      <p:cNvPr id="4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09788" y="3581400"/>
                        <a:ext cx="3257550" cy="8477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373261" y="5597162"/>
            <a:ext cx="1817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 each example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953000" y="5601880"/>
            <a:ext cx="3448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how probable is it under the model</a:t>
            </a:r>
            <a:endParaRPr lang="en-US" dirty="0"/>
          </a:p>
        </p:txBody>
      </p:sp>
      <p:cxnSp>
        <p:nvCxnSpPr>
          <p:cNvPr id="8" name="Straight Arrow Connector 7"/>
          <p:cNvCxnSpPr>
            <a:stCxn id="5" idx="0"/>
          </p:cNvCxnSpPr>
          <p:nvPr/>
        </p:nvCxnSpPr>
        <p:spPr>
          <a:xfrm flipV="1">
            <a:off x="2281848" y="4429125"/>
            <a:ext cx="1985352" cy="116803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5181600" y="4267200"/>
            <a:ext cx="1371600" cy="133468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109788" y="6162584"/>
            <a:ext cx="4702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model parameters (e.g. probability of heads)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4267200" y="4114800"/>
            <a:ext cx="533400" cy="204778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4172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Likelihood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990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You flip a coin 100 times.  60 times you get heads and 40 times you get tails.</a:t>
            </a:r>
          </a:p>
        </p:txBody>
      </p:sp>
      <p:graphicFrame>
        <p:nvGraphicFramePr>
          <p:cNvPr id="4" name="Object 2"/>
          <p:cNvGraphicFramePr>
            <a:graphicFrameLocks noChangeAspect="1"/>
          </p:cNvGraphicFramePr>
          <p:nvPr>
            <p:extLst/>
          </p:nvPr>
        </p:nvGraphicFramePr>
        <p:xfrm>
          <a:off x="2109788" y="3581400"/>
          <a:ext cx="3257550" cy="847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3840" name="Equation" r:id="rId3" imgW="1752600" imgH="457200" progId="Equation.3">
                  <p:embed/>
                </p:oleObj>
              </mc:Choice>
              <mc:Fallback>
                <p:oleObj name="Equation" r:id="rId3" imgW="1752600" imgH="457200" progId="Equation.3">
                  <p:embed/>
                  <p:pic>
                    <p:nvPicPr>
                      <p:cNvPr id="4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09788" y="3581400"/>
                        <a:ext cx="3257550" cy="8477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373261" y="5597162"/>
            <a:ext cx="1817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 each example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953000" y="5601880"/>
            <a:ext cx="3448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how probable is it under the model</a:t>
            </a:r>
            <a:endParaRPr lang="en-US" dirty="0"/>
          </a:p>
        </p:txBody>
      </p:sp>
      <p:cxnSp>
        <p:nvCxnSpPr>
          <p:cNvPr id="8" name="Straight Arrow Connector 7"/>
          <p:cNvCxnSpPr>
            <a:stCxn id="5" idx="0"/>
          </p:cNvCxnSpPr>
          <p:nvPr/>
        </p:nvCxnSpPr>
        <p:spPr>
          <a:xfrm flipV="1">
            <a:off x="2281848" y="4429125"/>
            <a:ext cx="1985352" cy="116803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5181600" y="4267200"/>
            <a:ext cx="1371600" cy="133468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109788" y="6162584"/>
            <a:ext cx="4702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model parameters (e.g. probability of heads)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4267200" y="4114800"/>
            <a:ext cx="533400" cy="204778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933683" y="2895600"/>
            <a:ext cx="74677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is the likelihood of this data with </a:t>
            </a:r>
            <a:r>
              <a:rPr lang="en-US" sz="2400" dirty="0" err="1" smtClean="0">
                <a:solidFill>
                  <a:srgbClr val="FF0000"/>
                </a:solidFill>
              </a:rPr>
              <a:t>Θ</a:t>
            </a:r>
            <a:r>
              <a:rPr lang="en-US" sz="2400" dirty="0" smtClean="0">
                <a:solidFill>
                  <a:srgbClr val="FF0000"/>
                </a:solidFill>
              </a:rPr>
              <a:t>=p(head) = 0.6 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0331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Likelihood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990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You flip a coin 100 times.  60 times you get heads and 40 times you get tails.</a:t>
            </a:r>
          </a:p>
        </p:txBody>
      </p:sp>
      <p:graphicFrame>
        <p:nvGraphicFramePr>
          <p:cNvPr id="4" name="Object 2"/>
          <p:cNvGraphicFramePr>
            <a:graphicFrameLocks noChangeAspect="1"/>
          </p:cNvGraphicFramePr>
          <p:nvPr>
            <p:extLst/>
          </p:nvPr>
        </p:nvGraphicFramePr>
        <p:xfrm>
          <a:off x="2109788" y="3581400"/>
          <a:ext cx="3257550" cy="847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4864" name="Equation" r:id="rId3" imgW="1752600" imgH="457200" progId="Equation.3">
                  <p:embed/>
                </p:oleObj>
              </mc:Choice>
              <mc:Fallback>
                <p:oleObj name="Equation" r:id="rId3" imgW="1752600" imgH="457200" progId="Equation.3">
                  <p:embed/>
                  <p:pic>
                    <p:nvPicPr>
                      <p:cNvPr id="4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09788" y="3581400"/>
                        <a:ext cx="3257550" cy="8477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933683" y="2895600"/>
            <a:ext cx="74677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is the likelihood of this data with </a:t>
            </a:r>
            <a:r>
              <a:rPr lang="en-US" sz="2400" dirty="0" err="1" smtClean="0">
                <a:solidFill>
                  <a:srgbClr val="FF0000"/>
                </a:solidFill>
              </a:rPr>
              <a:t>Θ</a:t>
            </a:r>
            <a:r>
              <a:rPr lang="en-US" sz="2400" dirty="0" smtClean="0">
                <a:solidFill>
                  <a:srgbClr val="FF0000"/>
                </a:solidFill>
              </a:rPr>
              <a:t>=p(head) = 0.6 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849473" y="4948535"/>
            <a:ext cx="5867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0.60</a:t>
            </a:r>
            <a:r>
              <a:rPr lang="en-US" sz="2400" baseline="30000" dirty="0" smtClean="0">
                <a:solidFill>
                  <a:srgbClr val="0000FF"/>
                </a:solidFill>
              </a:rPr>
              <a:t>60</a:t>
            </a:r>
            <a:r>
              <a:rPr lang="en-US" sz="2400" dirty="0" smtClean="0">
                <a:solidFill>
                  <a:srgbClr val="0000FF"/>
                </a:solidFill>
              </a:rPr>
              <a:t> * 0.40</a:t>
            </a:r>
            <a:r>
              <a:rPr lang="en-US" sz="2400" baseline="30000" dirty="0">
                <a:solidFill>
                  <a:srgbClr val="0000FF"/>
                </a:solidFill>
              </a:rPr>
              <a:t>40 = </a:t>
            </a:r>
            <a:r>
              <a:rPr lang="en-US" sz="2400" dirty="0">
                <a:solidFill>
                  <a:srgbClr val="0000FF"/>
                </a:solidFill>
              </a:rPr>
              <a:t>5.908465121038621e-30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8600" y="5885205"/>
            <a:ext cx="2857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60 heads with p(head) = 0.6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114800" y="5885205"/>
            <a:ext cx="2509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  <a:r>
              <a:rPr lang="en-US" dirty="0" smtClean="0"/>
              <a:t>0 tails with p(tail) = 0.4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1295400" y="5410200"/>
            <a:ext cx="990600" cy="475005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5" idx="0"/>
          </p:cNvCxnSpPr>
          <p:nvPr/>
        </p:nvCxnSpPr>
        <p:spPr>
          <a:xfrm flipH="1" flipV="1">
            <a:off x="3429000" y="5410201"/>
            <a:ext cx="1940680" cy="47500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0811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Joint distribution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524001"/>
            <a:ext cx="8839200" cy="18288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rgbClr val="775F55"/>
                </a:solidFill>
              </a:rPr>
              <a:t>We can also talk about probability distributions over multiple </a:t>
            </a:r>
            <a:r>
              <a:rPr lang="en-US" sz="2400" b="1" dirty="0" smtClean="0">
                <a:solidFill>
                  <a:srgbClr val="775F55"/>
                </a:solidFill>
              </a:rPr>
              <a:t>depended</a:t>
            </a:r>
            <a:r>
              <a:rPr lang="en-US" sz="2400" dirty="0" smtClean="0">
                <a:solidFill>
                  <a:srgbClr val="775F55"/>
                </a:solidFill>
              </a:rPr>
              <a:t> variables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rgbClr val="775F55"/>
                </a:solidFill>
              </a:rPr>
              <a:t>P(X,Y)</a:t>
            </a:r>
          </a:p>
          <a:p>
            <a:pPr lvl="1"/>
            <a:r>
              <a:rPr lang="en-US" sz="2000" dirty="0" smtClean="0">
                <a:solidFill>
                  <a:srgbClr val="775F55"/>
                </a:solidFill>
              </a:rPr>
              <a:t> probability of X </a:t>
            </a:r>
            <a:r>
              <a:rPr lang="en-US" sz="2000" i="1" dirty="0" smtClean="0">
                <a:solidFill>
                  <a:srgbClr val="775F55"/>
                </a:solidFill>
              </a:rPr>
              <a:t>and</a:t>
            </a:r>
            <a:r>
              <a:rPr lang="en-US" sz="2000" dirty="0" smtClean="0">
                <a:solidFill>
                  <a:srgbClr val="775F55"/>
                </a:solidFill>
              </a:rPr>
              <a:t> Y</a:t>
            </a:r>
          </a:p>
          <a:p>
            <a:pPr lvl="1"/>
            <a:r>
              <a:rPr lang="en-US" sz="2000" dirty="0" smtClean="0">
                <a:solidFill>
                  <a:srgbClr val="775F55"/>
                </a:solidFill>
              </a:rPr>
              <a:t>a distribution over the cross product of possible values</a:t>
            </a:r>
            <a:endParaRPr lang="en-US" sz="2000" dirty="0">
              <a:solidFill>
                <a:srgbClr val="775F55"/>
              </a:solidFill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914400" y="3733800"/>
          <a:ext cx="2438400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MLPass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</a:t>
                      </a:r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MLPass</a:t>
                      </a:r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)</a:t>
                      </a:r>
                    </a:p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0.89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false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0.11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914400" y="5334000"/>
          <a:ext cx="2971800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8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3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EngPass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P(EngPass</a:t>
                      </a:r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)</a:t>
                      </a:r>
                    </a:p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0.92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false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0.08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4114800" y="4124960"/>
          <a:ext cx="45720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MLPass</a:t>
                      </a:r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 AND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rgbClr val="000000"/>
                          </a:solidFill>
                        </a:rPr>
                        <a:t>EngPass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P(</a:t>
                      </a:r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MLPass</a:t>
                      </a:r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,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rgbClr val="000000"/>
                          </a:solidFill>
                        </a:rPr>
                        <a:t>EngPass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true, true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.88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true, false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.01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false,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true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.04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false, false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.07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950" y="165894"/>
            <a:ext cx="81534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Maximum Likelihood Estimation (MLE)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5240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</a:t>
            </a:r>
            <a:r>
              <a:rPr lang="en-US" i="1" dirty="0" smtClean="0">
                <a:solidFill>
                  <a:srgbClr val="FF6600"/>
                </a:solidFill>
              </a:rPr>
              <a:t>maximum </a:t>
            </a:r>
            <a:r>
              <a:rPr lang="en-US" i="1" dirty="0">
                <a:solidFill>
                  <a:srgbClr val="FF6600"/>
                </a:solidFill>
              </a:rPr>
              <a:t>likelihood</a:t>
            </a:r>
            <a:r>
              <a:rPr lang="en-US" dirty="0"/>
              <a:t> </a:t>
            </a:r>
            <a:r>
              <a:rPr lang="en-US" dirty="0" smtClean="0"/>
              <a:t>estimate for a model parameter is the one </a:t>
            </a:r>
            <a:r>
              <a:rPr lang="en-US" dirty="0"/>
              <a:t>that maximize the likelihood of the training data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Object 2"/>
          <p:cNvGraphicFramePr>
            <a:graphicFrameLocks noChangeAspect="1"/>
          </p:cNvGraphicFramePr>
          <p:nvPr>
            <p:extLst/>
          </p:nvPr>
        </p:nvGraphicFramePr>
        <p:xfrm>
          <a:off x="2480730" y="3276600"/>
          <a:ext cx="3155950" cy="887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916" name="Equation" r:id="rId4" imgW="1625600" imgH="457200" progId="Equation.3">
                  <p:embed/>
                </p:oleObj>
              </mc:Choice>
              <mc:Fallback>
                <p:oleObj name="Equation" r:id="rId4" imgW="1625600" imgH="457200" progId="Equation.3">
                  <p:embed/>
                  <p:pic>
                    <p:nvPicPr>
                      <p:cNvPr id="5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80730" y="3276600"/>
                        <a:ext cx="3155950" cy="887412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762000" y="4466708"/>
            <a:ext cx="5641975" cy="2184917"/>
            <a:chOff x="762000" y="4466708"/>
            <a:chExt cx="5641975" cy="2184917"/>
          </a:xfrm>
        </p:grpSpPr>
        <p:sp>
          <p:nvSpPr>
            <p:cNvPr id="6" name="TextBox 5"/>
            <p:cNvSpPr txBox="1"/>
            <p:nvPr/>
          </p:nvSpPr>
          <p:spPr>
            <a:xfrm>
              <a:off x="762000" y="4466708"/>
              <a:ext cx="42989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Often easier to work with log-likelihood:</a:t>
              </a:r>
              <a:endParaRPr lang="en-US" sz="2000" dirty="0"/>
            </a:p>
          </p:txBody>
        </p:sp>
        <p:graphicFrame>
          <p:nvGraphicFramePr>
            <p:cNvPr id="7" name="Object 2"/>
            <p:cNvGraphicFramePr>
              <a:graphicFrameLocks noChangeAspect="1"/>
            </p:cNvGraphicFramePr>
            <p:nvPr>
              <p:extLst/>
            </p:nvPr>
          </p:nvGraphicFramePr>
          <p:xfrm>
            <a:off x="2727325" y="4876800"/>
            <a:ext cx="3676650" cy="8874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5917" name="Equation" r:id="rId6" imgW="1892300" imgH="457200" progId="Equation.3">
                    <p:embed/>
                  </p:oleObj>
                </mc:Choice>
                <mc:Fallback>
                  <p:oleObj name="Equation" r:id="rId6" imgW="1892300" imgH="457200" progId="Equation.3">
                    <p:embed/>
                    <p:pic>
                      <p:nvPicPr>
                        <p:cNvPr id="7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27325" y="4876800"/>
                          <a:ext cx="3676650" cy="887413"/>
                        </a:xfrm>
                        <a:prstGeom prst="rect">
                          <a:avLst/>
                        </a:prstGeom>
                        <a:noFill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" name="Object 2"/>
            <p:cNvGraphicFramePr>
              <a:graphicFrameLocks noChangeAspect="1"/>
            </p:cNvGraphicFramePr>
            <p:nvPr>
              <p:extLst/>
            </p:nvPr>
          </p:nvGraphicFramePr>
          <p:xfrm>
            <a:off x="3386137" y="5764213"/>
            <a:ext cx="2862263" cy="8874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5918" name="Equation" r:id="rId8" imgW="1473200" imgH="457200" progId="Equation.3">
                    <p:embed/>
                  </p:oleObj>
                </mc:Choice>
                <mc:Fallback>
                  <p:oleObj name="Equation" r:id="rId8" imgW="1473200" imgH="457200" progId="Equation.3">
                    <p:embed/>
                    <p:pic>
                      <p:nvPicPr>
                        <p:cNvPr id="8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9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386137" y="5764213"/>
                          <a:ext cx="2862263" cy="887412"/>
                        </a:xfrm>
                        <a:prstGeom prst="rect">
                          <a:avLst/>
                        </a:prstGeom>
                        <a:noFill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0" name="TextBox 9"/>
          <p:cNvSpPr txBox="1"/>
          <p:nvPr/>
        </p:nvSpPr>
        <p:spPr>
          <a:xfrm>
            <a:off x="6858000" y="5424417"/>
            <a:ext cx="17060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Why is this ok?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004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Calculating MLE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5240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</a:t>
            </a:r>
            <a:r>
              <a:rPr lang="en-US" i="1" dirty="0" smtClean="0">
                <a:solidFill>
                  <a:srgbClr val="FF6600"/>
                </a:solidFill>
              </a:rPr>
              <a:t>maximum </a:t>
            </a:r>
            <a:r>
              <a:rPr lang="en-US" i="1" dirty="0">
                <a:solidFill>
                  <a:srgbClr val="FF6600"/>
                </a:solidFill>
              </a:rPr>
              <a:t>likelihood</a:t>
            </a:r>
            <a:r>
              <a:rPr lang="en-US" dirty="0"/>
              <a:t> </a:t>
            </a:r>
            <a:r>
              <a:rPr lang="en-US" dirty="0" smtClean="0"/>
              <a:t>estimate for a model parameter is the one </a:t>
            </a:r>
            <a:r>
              <a:rPr lang="en-US" dirty="0"/>
              <a:t>that maximize the likelihood of the training data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8" name="Object 2"/>
          <p:cNvGraphicFramePr>
            <a:graphicFrameLocks noChangeAspect="1"/>
          </p:cNvGraphicFramePr>
          <p:nvPr>
            <p:extLst/>
          </p:nvPr>
        </p:nvGraphicFramePr>
        <p:xfrm>
          <a:off x="2514600" y="3352800"/>
          <a:ext cx="3529013" cy="887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6912" name="Equation" r:id="rId3" imgW="1816100" imgH="457200" progId="Equation.3">
                  <p:embed/>
                </p:oleObj>
              </mc:Choice>
              <mc:Fallback>
                <p:oleObj name="Equation" r:id="rId3" imgW="1816100" imgH="457200" progId="Equation.3">
                  <p:embed/>
                  <p:pic>
                    <p:nvPicPr>
                      <p:cNvPr id="8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4600" y="3352800"/>
                        <a:ext cx="3529013" cy="887413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838200" y="4724400"/>
            <a:ext cx="71000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Given some training data, how do we calculate the MLE?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811098" y="5410200"/>
            <a:ext cx="8180502" cy="9906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/>
              <a:buNone/>
            </a:pPr>
            <a:r>
              <a:rPr lang="en-US" sz="2000" dirty="0" smtClean="0"/>
              <a:t>You flip a coin 100 times.  60 times you get heads and 40 times you get tails.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7593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Calculating MLE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58136" y="1676400"/>
            <a:ext cx="8180502" cy="533400"/>
          </a:xfrm>
          <a:prstGeom prst="rect">
            <a:avLst/>
          </a:prstGeom>
        </p:spPr>
        <p:txBody>
          <a:bodyPr vert="horz">
            <a:normAutofit fontScale="85000" lnSpcReduction="100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/>
              <a:buNone/>
            </a:pPr>
            <a:r>
              <a:rPr lang="en-US" sz="2000" dirty="0" smtClean="0"/>
              <a:t>You flip a coin 100 times.  60 times you get heads and 40 times you get tails.</a:t>
            </a:r>
            <a:endParaRPr lang="en-US" sz="2000" dirty="0"/>
          </a:p>
        </p:txBody>
      </p:sp>
      <p:graphicFrame>
        <p:nvGraphicFramePr>
          <p:cNvPr id="5" name="Object 2"/>
          <p:cNvGraphicFramePr>
            <a:graphicFrameLocks noChangeAspect="1"/>
          </p:cNvGraphicFramePr>
          <p:nvPr>
            <p:extLst/>
          </p:nvPr>
        </p:nvGraphicFramePr>
        <p:xfrm>
          <a:off x="762000" y="2235200"/>
          <a:ext cx="3651250" cy="887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78" name="Equation" r:id="rId3" imgW="1879600" imgH="457200" progId="Equation.3">
                  <p:embed/>
                </p:oleObj>
              </mc:Choice>
              <mc:Fallback>
                <p:oleObj name="Equation" r:id="rId3" imgW="1879600" imgH="457200" progId="Equation.3">
                  <p:embed/>
                  <p:pic>
                    <p:nvPicPr>
                      <p:cNvPr id="5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2235200"/>
                        <a:ext cx="3651250" cy="887413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2"/>
          <p:cNvGraphicFramePr>
            <a:graphicFrameLocks noChangeAspect="1"/>
          </p:cNvGraphicFramePr>
          <p:nvPr>
            <p:extLst/>
          </p:nvPr>
        </p:nvGraphicFramePr>
        <p:xfrm>
          <a:off x="2599475" y="4191000"/>
          <a:ext cx="3059112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79" name="Equation" r:id="rId5" imgW="1574800" imgH="203200" progId="Equation.3">
                  <p:embed/>
                </p:oleObj>
              </mc:Choice>
              <mc:Fallback>
                <p:oleObj name="Equation" r:id="rId5" imgW="1574800" imgH="203200" progId="Equation.3">
                  <p:embed/>
                  <p:pic>
                    <p:nvPicPr>
                      <p:cNvPr id="6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9475" y="4191000"/>
                        <a:ext cx="3059112" cy="39370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2"/>
          <p:cNvGraphicFramePr>
            <a:graphicFrameLocks noChangeAspect="1"/>
          </p:cNvGraphicFramePr>
          <p:nvPr>
            <p:extLst/>
          </p:nvPr>
        </p:nvGraphicFramePr>
        <p:xfrm>
          <a:off x="2590800" y="3429000"/>
          <a:ext cx="4341813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80" name="Equation" r:id="rId7" imgW="2235200" imgH="203200" progId="Equation.3">
                  <p:embed/>
                </p:oleObj>
              </mc:Choice>
              <mc:Fallback>
                <p:oleObj name="Equation" r:id="rId7" imgW="2235200" imgH="203200" progId="Equation.3">
                  <p:embed/>
                  <p:pic>
                    <p:nvPicPr>
                      <p:cNvPr id="7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0800" y="3429000"/>
                        <a:ext cx="4341813" cy="39370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2"/>
          <p:cNvGraphicFramePr>
            <a:graphicFrameLocks noChangeAspect="1"/>
          </p:cNvGraphicFramePr>
          <p:nvPr>
            <p:extLst/>
          </p:nvPr>
        </p:nvGraphicFramePr>
        <p:xfrm>
          <a:off x="1676400" y="5405301"/>
          <a:ext cx="4811712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81" name="Equation" r:id="rId9" imgW="2476500" imgH="215900" progId="Equation.3">
                  <p:embed/>
                </p:oleObj>
              </mc:Choice>
              <mc:Fallback>
                <p:oleObj name="Equation" r:id="rId9" imgW="2476500" imgH="215900" progId="Equation.3">
                  <p:embed/>
                  <p:pic>
                    <p:nvPicPr>
                      <p:cNvPr id="9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6400" y="5405301"/>
                        <a:ext cx="4811712" cy="41910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762000" y="5035969"/>
            <a:ext cx="731520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901656" y="6180444"/>
            <a:ext cx="33159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do we find the max?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316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Calculating MLE</a:t>
            </a:r>
            <a:endParaRPr lang="en-US" dirty="0"/>
          </a:p>
        </p:txBody>
      </p:sp>
      <p:graphicFrame>
        <p:nvGraphicFramePr>
          <p:cNvPr id="4" name="Object 2"/>
          <p:cNvGraphicFramePr>
            <a:graphicFrameLocks noChangeAspect="1"/>
          </p:cNvGraphicFramePr>
          <p:nvPr>
            <p:extLst/>
          </p:nvPr>
        </p:nvGraphicFramePr>
        <p:xfrm>
          <a:off x="1049973" y="2209800"/>
          <a:ext cx="3652837" cy="765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030" name="Equation" r:id="rId3" imgW="1879600" imgH="393700" progId="Equation.3">
                  <p:embed/>
                </p:oleObj>
              </mc:Choice>
              <mc:Fallback>
                <p:oleObj name="Equation" r:id="rId3" imgW="1879600" imgH="393700" progId="Equation.3">
                  <p:embed/>
                  <p:pic>
                    <p:nvPicPr>
                      <p:cNvPr id="4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9973" y="2209800"/>
                        <a:ext cx="3652837" cy="765175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558136" y="1676400"/>
            <a:ext cx="8180502" cy="533400"/>
          </a:xfrm>
          <a:prstGeom prst="rect">
            <a:avLst/>
          </a:prstGeom>
        </p:spPr>
        <p:txBody>
          <a:bodyPr vert="horz">
            <a:normAutofit fontScale="85000" lnSpcReduction="100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/>
              <a:buNone/>
            </a:pPr>
            <a:r>
              <a:rPr lang="en-US" sz="2000" dirty="0" smtClean="0"/>
              <a:t>You flip a coin 100 times.  60 times you get heads and 40 times you get tails.</a:t>
            </a:r>
            <a:endParaRPr lang="en-US" sz="2000" dirty="0"/>
          </a:p>
        </p:txBody>
      </p:sp>
      <p:graphicFrame>
        <p:nvGraphicFramePr>
          <p:cNvPr id="6" name="Object 2"/>
          <p:cNvGraphicFramePr>
            <a:graphicFrameLocks noChangeAspect="1"/>
          </p:cNvGraphicFramePr>
          <p:nvPr>
            <p:extLst/>
          </p:nvPr>
        </p:nvGraphicFramePr>
        <p:xfrm>
          <a:off x="3048000" y="2895600"/>
          <a:ext cx="1676400" cy="765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031" name="Equation" r:id="rId5" imgW="863600" imgH="393700" progId="Equation.3">
                  <p:embed/>
                </p:oleObj>
              </mc:Choice>
              <mc:Fallback>
                <p:oleObj name="Equation" r:id="rId5" imgW="863600" imgH="393700" progId="Equation.3">
                  <p:embed/>
                  <p:pic>
                    <p:nvPicPr>
                      <p:cNvPr id="6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0" y="2895600"/>
                        <a:ext cx="1676400" cy="765175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2"/>
          <p:cNvGraphicFramePr>
            <a:graphicFrameLocks noChangeAspect="1"/>
          </p:cNvGraphicFramePr>
          <p:nvPr>
            <p:extLst/>
          </p:nvPr>
        </p:nvGraphicFramePr>
        <p:xfrm>
          <a:off x="3670300" y="3730625"/>
          <a:ext cx="1282700" cy="765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032" name="Equation" r:id="rId7" imgW="660400" imgH="393700" progId="Equation.3">
                  <p:embed/>
                </p:oleObj>
              </mc:Choice>
              <mc:Fallback>
                <p:oleObj name="Equation" r:id="rId7" imgW="660400" imgH="393700" progId="Equation.3">
                  <p:embed/>
                  <p:pic>
                    <p:nvPicPr>
                      <p:cNvPr id="7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70300" y="3730625"/>
                        <a:ext cx="1282700" cy="765175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2"/>
          <p:cNvGraphicFramePr>
            <a:graphicFrameLocks noChangeAspect="1"/>
          </p:cNvGraphicFramePr>
          <p:nvPr>
            <p:extLst/>
          </p:nvPr>
        </p:nvGraphicFramePr>
        <p:xfrm>
          <a:off x="3799681" y="4724400"/>
          <a:ext cx="1849438" cy="344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033" name="Equation" r:id="rId9" imgW="952500" imgH="177800" progId="Equation.3">
                  <p:embed/>
                </p:oleObj>
              </mc:Choice>
              <mc:Fallback>
                <p:oleObj name="Equation" r:id="rId9" imgW="952500" imgH="177800" progId="Equation.3">
                  <p:embed/>
                  <p:pic>
                    <p:nvPicPr>
                      <p:cNvPr id="8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99681" y="4724400"/>
                        <a:ext cx="1849438" cy="344488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2"/>
          <p:cNvGraphicFramePr>
            <a:graphicFrameLocks noChangeAspect="1"/>
          </p:cNvGraphicFramePr>
          <p:nvPr>
            <p:extLst/>
          </p:nvPr>
        </p:nvGraphicFramePr>
        <p:xfrm>
          <a:off x="3694112" y="5334000"/>
          <a:ext cx="1258888" cy="344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034" name="Equation" r:id="rId11" imgW="647700" imgH="177800" progId="Equation.3">
                  <p:embed/>
                </p:oleObj>
              </mc:Choice>
              <mc:Fallback>
                <p:oleObj name="Equation" r:id="rId11" imgW="647700" imgH="177800" progId="Equation.3">
                  <p:embed/>
                  <p:pic>
                    <p:nvPicPr>
                      <p:cNvPr id="9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94112" y="5334000"/>
                        <a:ext cx="1258888" cy="344488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2"/>
          <p:cNvGraphicFramePr>
            <a:graphicFrameLocks noChangeAspect="1"/>
          </p:cNvGraphicFramePr>
          <p:nvPr>
            <p:extLst/>
          </p:nvPr>
        </p:nvGraphicFramePr>
        <p:xfrm>
          <a:off x="3959225" y="5867400"/>
          <a:ext cx="987425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035" name="Equation" r:id="rId13" imgW="508000" imgH="393700" progId="Equation.3">
                  <p:embed/>
                </p:oleObj>
              </mc:Choice>
              <mc:Fallback>
                <p:oleObj name="Equation" r:id="rId13" imgW="508000" imgH="393700" progId="Equation.3">
                  <p:embed/>
                  <p:pic>
                    <p:nvPicPr>
                      <p:cNvPr id="1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9225" y="5867400"/>
                        <a:ext cx="987425" cy="76200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5410200" y="6019800"/>
            <a:ext cx="711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Yay!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058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Calculating MLE</a:t>
            </a:r>
            <a:endParaRPr lang="en-US" dirty="0"/>
          </a:p>
        </p:txBody>
      </p:sp>
      <p:graphicFrame>
        <p:nvGraphicFramePr>
          <p:cNvPr id="4" name="Object 2"/>
          <p:cNvGraphicFramePr>
            <a:graphicFrameLocks noChangeAspect="1"/>
          </p:cNvGraphicFramePr>
          <p:nvPr>
            <p:extLst/>
          </p:nvPr>
        </p:nvGraphicFramePr>
        <p:xfrm>
          <a:off x="1196975" y="2209800"/>
          <a:ext cx="3357563" cy="765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998" name="Equation" r:id="rId3" imgW="1727200" imgH="393700" progId="Equation.3">
                  <p:embed/>
                </p:oleObj>
              </mc:Choice>
              <mc:Fallback>
                <p:oleObj name="Equation" r:id="rId3" imgW="1727200" imgH="393700" progId="Equation.3">
                  <p:embed/>
                  <p:pic>
                    <p:nvPicPr>
                      <p:cNvPr id="4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96975" y="2209800"/>
                        <a:ext cx="3357563" cy="765175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558136" y="1676400"/>
            <a:ext cx="8180502" cy="533400"/>
          </a:xfrm>
          <a:prstGeom prst="rect">
            <a:avLst/>
          </a:prstGeom>
        </p:spPr>
        <p:txBody>
          <a:bodyPr vert="horz">
            <a:normAutofit fontScale="925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/>
              <a:buNone/>
            </a:pPr>
            <a:r>
              <a:rPr lang="en-US" sz="2000" dirty="0" smtClean="0"/>
              <a:t>You flip a coin n times.  </a:t>
            </a:r>
            <a:r>
              <a:rPr lang="en-US" sz="2000" b="1" dirty="0" smtClean="0">
                <a:solidFill>
                  <a:srgbClr val="FF6600"/>
                </a:solidFill>
              </a:rPr>
              <a:t>a</a:t>
            </a:r>
            <a:r>
              <a:rPr lang="en-US" sz="2000" dirty="0" smtClean="0"/>
              <a:t> times you get heads and </a:t>
            </a:r>
            <a:r>
              <a:rPr lang="en-US" sz="2000" b="1" dirty="0" smtClean="0">
                <a:solidFill>
                  <a:srgbClr val="FF6600"/>
                </a:solidFill>
              </a:rPr>
              <a:t>b</a:t>
            </a:r>
            <a:r>
              <a:rPr lang="en-US" sz="2000" dirty="0" smtClean="0"/>
              <a:t> times you get tails.</a:t>
            </a:r>
            <a:endParaRPr lang="en-US" sz="2000" dirty="0"/>
          </a:p>
        </p:txBody>
      </p:sp>
      <p:graphicFrame>
        <p:nvGraphicFramePr>
          <p:cNvPr id="10" name="Object 2"/>
          <p:cNvGraphicFramePr>
            <a:graphicFrameLocks noChangeAspect="1"/>
          </p:cNvGraphicFramePr>
          <p:nvPr>
            <p:extLst/>
          </p:nvPr>
        </p:nvGraphicFramePr>
        <p:xfrm>
          <a:off x="3390900" y="4343400"/>
          <a:ext cx="1136650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999" name="Equation" r:id="rId5" imgW="584200" imgH="393700" progId="Equation.3">
                  <p:embed/>
                </p:oleObj>
              </mc:Choice>
              <mc:Fallback>
                <p:oleObj name="Equation" r:id="rId5" imgW="584200" imgH="393700" progId="Equation.3">
                  <p:embed/>
                  <p:pic>
                    <p:nvPicPr>
                      <p:cNvPr id="1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90900" y="4343400"/>
                        <a:ext cx="1136650" cy="76200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751476" y="336703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981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MLE: sanity check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rgbClr val="FF0000"/>
              </a:solidFill>
            </a:endParaRPr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r>
              <a:rPr lang="en-US" sz="2400" dirty="0" smtClean="0"/>
              <a:t>p(heads) = 0.5</a:t>
            </a:r>
          </a:p>
          <a:p>
            <a:pPr marL="365760" lvl="1" indent="0">
              <a:buNone/>
            </a:pPr>
            <a:r>
              <a:rPr lang="en-US" sz="2000" dirty="0" smtClean="0">
                <a:solidFill>
                  <a:srgbClr val="0000FF"/>
                </a:solidFill>
              </a:rPr>
              <a:t>log(0.50</a:t>
            </a:r>
            <a:r>
              <a:rPr lang="en-US" sz="2000" baseline="30000" dirty="0" smtClean="0">
                <a:solidFill>
                  <a:srgbClr val="0000FF"/>
                </a:solidFill>
              </a:rPr>
              <a:t>60</a:t>
            </a:r>
            <a:r>
              <a:rPr lang="en-US" sz="2000" dirty="0" smtClean="0">
                <a:solidFill>
                  <a:srgbClr val="0000FF"/>
                </a:solidFill>
              </a:rPr>
              <a:t> * 0.50</a:t>
            </a:r>
            <a:r>
              <a:rPr lang="en-US" sz="2000" baseline="30000" dirty="0" smtClean="0">
                <a:solidFill>
                  <a:srgbClr val="0000FF"/>
                </a:solidFill>
              </a:rPr>
              <a:t>40</a:t>
            </a:r>
            <a:r>
              <a:rPr lang="en-US" sz="2000" dirty="0" smtClean="0">
                <a:solidFill>
                  <a:srgbClr val="0000FF"/>
                </a:solidFill>
              </a:rPr>
              <a:t>) =-69.3</a:t>
            </a:r>
            <a:endParaRPr lang="en-US" sz="2000" dirty="0" smtClean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err="1" smtClean="0"/>
              <a:t>p(heads</a:t>
            </a:r>
            <a:r>
              <a:rPr lang="en-US" sz="2400" dirty="0" smtClean="0"/>
              <a:t>) = 0.7</a:t>
            </a:r>
          </a:p>
          <a:p>
            <a:pPr lvl="1"/>
            <a:r>
              <a:rPr lang="en-US" sz="2000" dirty="0" smtClean="0">
                <a:solidFill>
                  <a:srgbClr val="0000FF"/>
                </a:solidFill>
              </a:rPr>
              <a:t>log(0.70</a:t>
            </a:r>
            <a:r>
              <a:rPr lang="en-US" sz="2000" baseline="30000" dirty="0" smtClean="0">
                <a:solidFill>
                  <a:srgbClr val="0000FF"/>
                </a:solidFill>
              </a:rPr>
              <a:t>60</a:t>
            </a:r>
            <a:r>
              <a:rPr lang="en-US" sz="2000" dirty="0" smtClean="0">
                <a:solidFill>
                  <a:srgbClr val="0000FF"/>
                </a:solidFill>
              </a:rPr>
              <a:t> * 0.30</a:t>
            </a:r>
            <a:r>
              <a:rPr lang="en-US" sz="2000" baseline="30000" dirty="0" smtClean="0">
                <a:solidFill>
                  <a:srgbClr val="0000FF"/>
                </a:solidFill>
              </a:rPr>
              <a:t>40</a:t>
            </a:r>
            <a:r>
              <a:rPr lang="en-US" sz="2000" dirty="0" smtClean="0">
                <a:solidFill>
                  <a:srgbClr val="0000FF"/>
                </a:solidFill>
              </a:rPr>
              <a:t>)=-69.5 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5240373" y="3500735"/>
            <a:ext cx="3848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log(0.60</a:t>
            </a:r>
            <a:r>
              <a:rPr lang="en-US" sz="2400" baseline="30000" dirty="0" smtClean="0">
                <a:solidFill>
                  <a:srgbClr val="0000FF"/>
                </a:solidFill>
              </a:rPr>
              <a:t>60</a:t>
            </a:r>
            <a:r>
              <a:rPr lang="en-US" sz="2400" dirty="0" smtClean="0">
                <a:solidFill>
                  <a:srgbClr val="0000FF"/>
                </a:solidFill>
              </a:rPr>
              <a:t> * 0.40</a:t>
            </a:r>
            <a:r>
              <a:rPr lang="en-US" sz="2400" baseline="30000" dirty="0" smtClean="0">
                <a:solidFill>
                  <a:srgbClr val="0000FF"/>
                </a:solidFill>
              </a:rPr>
              <a:t>40</a:t>
            </a:r>
            <a:r>
              <a:rPr lang="en-US" sz="2400" dirty="0" smtClean="0">
                <a:solidFill>
                  <a:srgbClr val="0000FF"/>
                </a:solidFill>
              </a:rPr>
              <a:t>) = -67.3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240373" y="2819400"/>
            <a:ext cx="23426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p(heads) = </a:t>
            </a:r>
            <a:r>
              <a:rPr lang="en-US" sz="2800" dirty="0" smtClean="0"/>
              <a:t>0.6</a:t>
            </a:r>
            <a:endParaRPr lang="en-US" sz="280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304800" y="4191000"/>
            <a:ext cx="8534400" cy="0"/>
          </a:xfrm>
          <a:prstGeom prst="line">
            <a:avLst/>
          </a:prstGeom>
          <a:ln w="3810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612648" y="2819400"/>
            <a:ext cx="34764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Can we do any better?</a:t>
            </a:r>
            <a:endParaRPr lang="en-US" sz="280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58136" y="1676400"/>
            <a:ext cx="8180502" cy="533400"/>
          </a:xfrm>
          <a:prstGeom prst="rect">
            <a:avLst/>
          </a:prstGeom>
        </p:spPr>
        <p:txBody>
          <a:bodyPr vert="horz">
            <a:normAutofit fontScale="85000" lnSpcReduction="100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/>
              <a:buNone/>
            </a:pPr>
            <a:r>
              <a:rPr lang="en-US" sz="2000" dirty="0" smtClean="0"/>
              <a:t>You flip a coin 100 times.  60 times you get heads and 40 times you get tails.</a:t>
            </a:r>
            <a:endParaRPr lang="en-US" sz="2000" dirty="0"/>
          </a:p>
        </p:txBody>
      </p:sp>
      <p:graphicFrame>
        <p:nvGraphicFramePr>
          <p:cNvPr id="11" name="Object 2"/>
          <p:cNvGraphicFramePr>
            <a:graphicFrameLocks noChangeAspect="1"/>
          </p:cNvGraphicFramePr>
          <p:nvPr>
            <p:extLst/>
          </p:nvPr>
        </p:nvGraphicFramePr>
        <p:xfrm>
          <a:off x="1219200" y="3276600"/>
          <a:ext cx="3651250" cy="887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1008" name="Equation" r:id="rId3" imgW="1879600" imgH="457200" progId="Equation.3">
                  <p:embed/>
                </p:oleObj>
              </mc:Choice>
              <mc:Fallback>
                <p:oleObj name="Equation" r:id="rId3" imgW="1879600" imgH="457200" progId="Equation.3">
                  <p:embed/>
                  <p:pic>
                    <p:nvPicPr>
                      <p:cNvPr id="11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9200" y="3276600"/>
                        <a:ext cx="3651250" cy="887413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7993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MLE estimation for NB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5046285" y="3553578"/>
          <a:ext cx="842772" cy="541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2060" name="Equation" r:id="rId3" imgW="317500" imgH="203200" progId="Equation.3">
                  <p:embed/>
                </p:oleObj>
              </mc:Choice>
              <mc:Fallback>
                <p:oleObj name="Equation" r:id="rId3" imgW="317500" imgH="203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6285" y="3553578"/>
                        <a:ext cx="842772" cy="541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7133575" y="3581400"/>
          <a:ext cx="1319213" cy="550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2061" name="Equation" r:id="rId5" imgW="520700" imgH="215900" progId="Equation.3">
                  <p:embed/>
                </p:oleObj>
              </mc:Choice>
              <mc:Fallback>
                <p:oleObj name="Equation" r:id="rId5" imgW="520700" imgH="2159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133575" y="3581400"/>
                        <a:ext cx="1319213" cy="550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457200" y="2133600"/>
            <a:ext cx="1143000" cy="4191000"/>
          </a:xfrm>
          <a:prstGeom prst="rect">
            <a:avLst/>
          </a:prstGeom>
          <a:solidFill>
            <a:srgbClr val="FFFF0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 bwMode="auto">
          <a:xfrm>
            <a:off x="1862863" y="3612178"/>
            <a:ext cx="533400" cy="762000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grpSp>
        <p:nvGrpSpPr>
          <p:cNvPr id="8" name="Group 37"/>
          <p:cNvGrpSpPr/>
          <p:nvPr/>
        </p:nvGrpSpPr>
        <p:grpSpPr>
          <a:xfrm>
            <a:off x="2497357" y="3259400"/>
            <a:ext cx="1693643" cy="1371600"/>
            <a:chOff x="7380511" y="3505200"/>
            <a:chExt cx="1432277" cy="1371600"/>
          </a:xfrm>
        </p:grpSpPr>
        <p:sp>
          <p:nvSpPr>
            <p:cNvPr id="9" name="Rounded Rectangle 8"/>
            <p:cNvSpPr/>
            <p:nvPr/>
          </p:nvSpPr>
          <p:spPr bwMode="auto">
            <a:xfrm>
              <a:off x="7391400" y="3505200"/>
              <a:ext cx="1371600" cy="13716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380511" y="3827200"/>
              <a:ext cx="143227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probabilistic model</a:t>
              </a:r>
              <a:endParaRPr lang="en-US" sz="2000" dirty="0"/>
            </a:p>
          </p:txBody>
        </p:sp>
      </p:grpSp>
      <p:sp>
        <p:nvSpPr>
          <p:cNvPr id="11" name="TextBox 10"/>
          <p:cNvSpPr txBox="1"/>
          <p:nvPr/>
        </p:nvSpPr>
        <p:spPr>
          <a:xfrm rot="19152411">
            <a:off x="1887399" y="3058405"/>
            <a:ext cx="647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train</a:t>
            </a:r>
            <a:endParaRPr lang="en-US" sz="20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5872876" y="1738478"/>
          <a:ext cx="1890712" cy="922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2062" name="Equation" r:id="rId7" imgW="990600" imgH="482600" progId="Equation.3">
                  <p:embed/>
                </p:oleObj>
              </mc:Choice>
              <mc:Fallback>
                <p:oleObj name="Equation" r:id="rId7" imgW="990600" imgH="482600" progId="Equation.3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872876" y="1738478"/>
                        <a:ext cx="1890712" cy="922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4" name="Straight Connector 13"/>
          <p:cNvCxnSpPr/>
          <p:nvPr/>
        </p:nvCxnSpPr>
        <p:spPr>
          <a:xfrm>
            <a:off x="4267200" y="1738478"/>
            <a:ext cx="0" cy="4814722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 rot="16200000">
            <a:off x="174863" y="3961270"/>
            <a:ext cx="15220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training data</a:t>
            </a:r>
            <a:endParaRPr lang="en-US" sz="2000" dirty="0">
              <a:solidFill>
                <a:srgbClr val="0000FF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5486400" y="2514600"/>
            <a:ext cx="533400" cy="103897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7315200" y="2515618"/>
            <a:ext cx="448388" cy="110570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800600" y="4873518"/>
            <a:ext cx="37343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are the MLE estimates for these?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1839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Maximum likelihood estimates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graphicFrame>
        <p:nvGraphicFramePr>
          <p:cNvPr id="41986" name="Object 2"/>
          <p:cNvGraphicFramePr>
            <a:graphicFrameLocks noChangeAspect="1"/>
          </p:cNvGraphicFramePr>
          <p:nvPr>
            <p:extLst/>
          </p:nvPr>
        </p:nvGraphicFramePr>
        <p:xfrm>
          <a:off x="406400" y="3745468"/>
          <a:ext cx="3708400" cy="1162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3070" name="Equation" r:id="rId4" imgW="1371600" imgH="431800" progId="Equation.3">
                  <p:embed/>
                </p:oleObj>
              </mc:Choice>
              <mc:Fallback>
                <p:oleObj name="Equation" r:id="rId4" imgW="1371600" imgH="431800" progId="Equation.3">
                  <p:embed/>
                  <p:pic>
                    <p:nvPicPr>
                      <p:cNvPr id="41986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6400" y="3745468"/>
                        <a:ext cx="3708400" cy="11620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987" name="Object 3"/>
          <p:cNvGraphicFramePr>
            <a:graphicFrameLocks noChangeAspect="1"/>
          </p:cNvGraphicFramePr>
          <p:nvPr>
            <p:extLst/>
          </p:nvPr>
        </p:nvGraphicFramePr>
        <p:xfrm>
          <a:off x="969963" y="1939925"/>
          <a:ext cx="2747962" cy="1057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3071" name="Equation" r:id="rId6" imgW="1016000" imgH="393700" progId="Equation.3">
                  <p:embed/>
                </p:oleObj>
              </mc:Choice>
              <mc:Fallback>
                <p:oleObj name="Equation" r:id="rId6" imgW="1016000" imgH="393700" progId="Equation.3">
                  <p:embed/>
                  <p:pic>
                    <p:nvPicPr>
                      <p:cNvPr id="41987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9963" y="1939925"/>
                        <a:ext cx="2747962" cy="10572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5160236" y="1992868"/>
            <a:ext cx="3029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number of examples with label</a:t>
            </a:r>
            <a:endParaRPr lang="en-US" dirty="0">
              <a:solidFill>
                <a:srgbClr val="0000FF"/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 bwMode="auto">
          <a:xfrm>
            <a:off x="5168909" y="2498725"/>
            <a:ext cx="2895600" cy="15875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25" name="TextBox 24"/>
          <p:cNvSpPr txBox="1"/>
          <p:nvPr/>
        </p:nvSpPr>
        <p:spPr>
          <a:xfrm>
            <a:off x="5419668" y="2526268"/>
            <a:ext cx="2544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total number of examples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222617" y="3713202"/>
            <a:ext cx="4543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number of examples with the label with feature</a:t>
            </a:r>
            <a:endParaRPr lang="en-US" dirty="0">
              <a:solidFill>
                <a:srgbClr val="0000FF"/>
              </a:solidFill>
            </a:endParaRPr>
          </a:p>
        </p:txBody>
      </p:sp>
      <p:cxnSp>
        <p:nvCxnSpPr>
          <p:cNvPr id="28" name="Straight Connector 27"/>
          <p:cNvCxnSpPr/>
          <p:nvPr/>
        </p:nvCxnSpPr>
        <p:spPr bwMode="auto">
          <a:xfrm>
            <a:off x="4940309" y="4278868"/>
            <a:ext cx="3886200" cy="1588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29" name="TextBox 28"/>
          <p:cNvSpPr txBox="1"/>
          <p:nvPr/>
        </p:nvSpPr>
        <p:spPr>
          <a:xfrm>
            <a:off x="5160236" y="4355068"/>
            <a:ext cx="3029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number of examples with label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42871" y="5685771"/>
            <a:ext cx="57214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does training a NB model then involve?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How difficult is this to calculate?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674427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 classification</a:t>
            </a:r>
            <a:endParaRPr lang="en-US" dirty="0"/>
          </a:p>
        </p:txBody>
      </p:sp>
      <p:grpSp>
        <p:nvGrpSpPr>
          <p:cNvPr id="4" name="Group 37"/>
          <p:cNvGrpSpPr/>
          <p:nvPr/>
        </p:nvGrpSpPr>
        <p:grpSpPr>
          <a:xfrm>
            <a:off x="5124237" y="1705711"/>
            <a:ext cx="1432277" cy="1371600"/>
            <a:chOff x="7391400" y="3505200"/>
            <a:chExt cx="1432277" cy="1371600"/>
          </a:xfrm>
        </p:grpSpPr>
        <p:sp>
          <p:nvSpPr>
            <p:cNvPr id="5" name="Rounded Rectangle 4"/>
            <p:cNvSpPr/>
            <p:nvPr/>
          </p:nvSpPr>
          <p:spPr bwMode="auto">
            <a:xfrm>
              <a:off x="7391400" y="3505200"/>
              <a:ext cx="1371600" cy="13716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391400" y="3620974"/>
              <a:ext cx="14322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NB Model</a:t>
              </a:r>
              <a:endParaRPr lang="en-US" sz="2000" dirty="0"/>
            </a:p>
            <a:p>
              <a:pPr algn="ctr"/>
              <a:endParaRPr lang="en-US" sz="1400" dirty="0"/>
            </a:p>
            <a:p>
              <a:pPr algn="ctr"/>
              <a:r>
                <a:rPr lang="en-US" sz="1400" dirty="0"/>
                <a:t>p(</a:t>
              </a:r>
              <a:r>
                <a:rPr lang="en-US" sz="1400" i="1" dirty="0"/>
                <a:t>features, label</a:t>
              </a:r>
              <a:r>
                <a:rPr lang="en-US" sz="1400" dirty="0"/>
                <a:t>)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333082" y="2193204"/>
            <a:ext cx="38888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yellow, curved, no leaf, 6oz, </a:t>
            </a:r>
            <a:r>
              <a:rPr lang="en-US" sz="2000" dirty="0" smtClean="0">
                <a:solidFill>
                  <a:srgbClr val="008000"/>
                </a:solidFill>
              </a:rPr>
              <a:t>banana</a:t>
            </a:r>
            <a:endParaRPr lang="en-US" sz="2000" dirty="0">
              <a:solidFill>
                <a:srgbClr val="008000"/>
              </a:solidFill>
            </a:endParaRPr>
          </a:p>
        </p:txBody>
      </p:sp>
      <p:sp>
        <p:nvSpPr>
          <p:cNvPr id="9" name="Right Arrow 8"/>
          <p:cNvSpPr/>
          <p:nvPr/>
        </p:nvSpPr>
        <p:spPr bwMode="auto">
          <a:xfrm>
            <a:off x="4564573" y="2035132"/>
            <a:ext cx="533400" cy="762000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10" name="Right Arrow 9"/>
          <p:cNvSpPr/>
          <p:nvPr/>
        </p:nvSpPr>
        <p:spPr bwMode="auto">
          <a:xfrm>
            <a:off x="6724437" y="2035132"/>
            <a:ext cx="533400" cy="762000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410237" y="2183067"/>
            <a:ext cx="9314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0.004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59775" y="6023688"/>
            <a:ext cx="81966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do we use a probabilistic model for classification/prediction?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333082" y="4191000"/>
            <a:ext cx="8537448" cy="0"/>
          </a:xfrm>
          <a:prstGeom prst="line">
            <a:avLst/>
          </a:prstGeom>
          <a:ln w="3810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12126" y="5083489"/>
            <a:ext cx="38202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Given an unlabeled example: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3744134" y="5468950"/>
            <a:ext cx="29803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yellow, curved, no leaf, 6oz</a:t>
            </a:r>
            <a:endParaRPr lang="en-US" sz="2000" dirty="0">
              <a:solidFill>
                <a:srgbClr val="008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705600" y="5053275"/>
            <a:ext cx="2220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</a:t>
            </a:r>
            <a:r>
              <a:rPr lang="en-US" sz="2400" dirty="0" smtClean="0"/>
              <a:t>redict the label</a:t>
            </a:r>
            <a:endParaRPr lang="en-US" sz="2400" dirty="0"/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/>
          </p:nvPr>
        </p:nvGraphicFramePr>
        <p:xfrm>
          <a:off x="4967288" y="3200400"/>
          <a:ext cx="1890712" cy="922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4080" name="Equation" r:id="rId3" imgW="990600" imgH="482600" progId="Equation.3">
                  <p:embed/>
                </p:oleObj>
              </mc:Choice>
              <mc:Fallback>
                <p:oleObj name="Equation" r:id="rId3" imgW="990600" imgH="482600" progId="Equation.3">
                  <p:embed/>
                  <p:pic>
                    <p:nvPicPr>
                      <p:cNvPr id="18" name="Object 1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67288" y="3200400"/>
                        <a:ext cx="1890712" cy="922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93451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Probabilistic models</a:t>
            </a:r>
            <a:endParaRPr lang="en-US" dirty="0"/>
          </a:p>
        </p:txBody>
      </p:sp>
      <p:grpSp>
        <p:nvGrpSpPr>
          <p:cNvPr id="4" name="Group 37"/>
          <p:cNvGrpSpPr/>
          <p:nvPr/>
        </p:nvGrpSpPr>
        <p:grpSpPr>
          <a:xfrm>
            <a:off x="5044723" y="1753361"/>
            <a:ext cx="1611455" cy="1371600"/>
            <a:chOff x="7391400" y="3505200"/>
            <a:chExt cx="1432277" cy="1371600"/>
          </a:xfrm>
        </p:grpSpPr>
        <p:sp>
          <p:nvSpPr>
            <p:cNvPr id="5" name="Rounded Rectangle 4"/>
            <p:cNvSpPr/>
            <p:nvPr/>
          </p:nvSpPr>
          <p:spPr bwMode="auto">
            <a:xfrm>
              <a:off x="7391400" y="3505200"/>
              <a:ext cx="1371600" cy="13716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391400" y="3620974"/>
              <a:ext cx="1432277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probabilistic model:</a:t>
              </a:r>
            </a:p>
            <a:p>
              <a:pPr algn="ctr"/>
              <a:endParaRPr lang="en-US" sz="1400" dirty="0"/>
            </a:p>
            <a:p>
              <a:pPr algn="ctr"/>
              <a:r>
                <a:rPr lang="en-US" sz="1400" dirty="0"/>
                <a:t>p(</a:t>
              </a:r>
              <a:r>
                <a:rPr lang="en-US" sz="1400" i="1" dirty="0"/>
                <a:t>features, label</a:t>
              </a:r>
              <a:r>
                <a:rPr lang="en-US" sz="1400" dirty="0"/>
                <a:t>)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53568" y="2000249"/>
            <a:ext cx="38888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yellow, curved, no leaf, 6oz, </a:t>
            </a:r>
            <a:r>
              <a:rPr lang="en-US" sz="2000" dirty="0" smtClean="0">
                <a:solidFill>
                  <a:srgbClr val="008000"/>
                </a:solidFill>
              </a:rPr>
              <a:t>banana</a:t>
            </a:r>
            <a:endParaRPr lang="en-US" sz="2000" dirty="0">
              <a:solidFill>
                <a:srgbClr val="008000"/>
              </a:solidFill>
            </a:endParaRPr>
          </a:p>
        </p:txBody>
      </p:sp>
      <p:sp>
        <p:nvSpPr>
          <p:cNvPr id="9" name="Right Arrow 8"/>
          <p:cNvSpPr/>
          <p:nvPr/>
        </p:nvSpPr>
        <p:spPr bwMode="auto">
          <a:xfrm>
            <a:off x="4460478" y="2075092"/>
            <a:ext cx="533400" cy="302795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29879" y="2604177"/>
            <a:ext cx="38486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yellow, curved, no leaf, 6oz, </a:t>
            </a:r>
            <a:r>
              <a:rPr lang="en-US" sz="2000" dirty="0" smtClean="0">
                <a:solidFill>
                  <a:srgbClr val="008000"/>
                </a:solidFill>
              </a:rPr>
              <a:t>apple</a:t>
            </a:r>
            <a:endParaRPr lang="en-US" sz="2000" dirty="0">
              <a:solidFill>
                <a:srgbClr val="008000"/>
              </a:solidFill>
            </a:endParaRPr>
          </a:p>
        </p:txBody>
      </p:sp>
      <p:sp>
        <p:nvSpPr>
          <p:cNvPr id="19" name="Right Arrow 18"/>
          <p:cNvSpPr/>
          <p:nvPr/>
        </p:nvSpPr>
        <p:spPr bwMode="auto">
          <a:xfrm>
            <a:off x="4457111" y="2635515"/>
            <a:ext cx="533400" cy="302795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20" name="Right Arrow 19"/>
          <p:cNvSpPr/>
          <p:nvPr/>
        </p:nvSpPr>
        <p:spPr bwMode="auto">
          <a:xfrm>
            <a:off x="6720067" y="2000249"/>
            <a:ext cx="533400" cy="302795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21" name="Right Arrow 20"/>
          <p:cNvSpPr/>
          <p:nvPr/>
        </p:nvSpPr>
        <p:spPr bwMode="auto">
          <a:xfrm>
            <a:off x="6720067" y="2558441"/>
            <a:ext cx="533400" cy="302795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/>
          </p:nvPr>
        </p:nvGraphicFramePr>
        <p:xfrm>
          <a:off x="4829355" y="3352800"/>
          <a:ext cx="1890712" cy="922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5118" name="Equation" r:id="rId3" imgW="990600" imgH="482600" progId="Equation.3">
                  <p:embed/>
                </p:oleObj>
              </mc:Choice>
              <mc:Fallback>
                <p:oleObj name="Equation" r:id="rId3" imgW="990600" imgH="482600" progId="Equation.3">
                  <p:embed/>
                  <p:pic>
                    <p:nvPicPr>
                      <p:cNvPr id="23" name="Object 2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29355" y="3352800"/>
                        <a:ext cx="1890712" cy="922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7382115" y="2155849"/>
            <a:ext cx="16094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pick largest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333082" y="4572000"/>
            <a:ext cx="8537448" cy="0"/>
          </a:xfrm>
          <a:prstGeom prst="line">
            <a:avLst/>
          </a:prstGeom>
          <a:ln w="3810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2133600" y="5181600"/>
            <a:ext cx="4649898" cy="922338"/>
            <a:chOff x="1335063" y="5181600"/>
            <a:chExt cx="4649898" cy="922338"/>
          </a:xfrm>
        </p:grpSpPr>
        <p:graphicFrame>
          <p:nvGraphicFramePr>
            <p:cNvPr id="25" name="Object 24"/>
            <p:cNvGraphicFramePr>
              <a:graphicFrameLocks noChangeAspect="1"/>
            </p:cNvGraphicFramePr>
            <p:nvPr>
              <p:extLst/>
            </p:nvPr>
          </p:nvGraphicFramePr>
          <p:xfrm>
            <a:off x="2517861" y="5181600"/>
            <a:ext cx="3467100" cy="9223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45119" name="Equation" r:id="rId5" imgW="1816100" imgH="482600" progId="Equation.3">
                    <p:embed/>
                  </p:oleObj>
                </mc:Choice>
                <mc:Fallback>
                  <p:oleObj name="Equation" r:id="rId5" imgW="1816100" imgH="482600" progId="Equation.3">
                    <p:embed/>
                    <p:pic>
                      <p:nvPicPr>
                        <p:cNvPr id="25" name="Object 24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2517861" y="5181600"/>
                          <a:ext cx="3467100" cy="92233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3" name="TextBox 12"/>
            <p:cNvSpPr txBox="1"/>
            <p:nvPr/>
          </p:nvSpPr>
          <p:spPr>
            <a:xfrm>
              <a:off x="1335063" y="5405735"/>
              <a:ext cx="110333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rgbClr val="0000FF"/>
                  </a:solidFill>
                </a:rPr>
                <a:t>label = </a:t>
              </a:r>
              <a:endParaRPr lang="en-US" sz="2400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28857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Median.thmx</Template>
  <TotalTime>4728</TotalTime>
  <Words>6508</Words>
  <Application>Microsoft Office PowerPoint</Application>
  <PresentationFormat>Ekran Gösterisi (4:3)</PresentationFormat>
  <Paragraphs>1303</Paragraphs>
  <Slides>168</Slides>
  <Notes>34</Notes>
  <HiddenSlides>0</HiddenSlides>
  <MMClips>0</MMClips>
  <ScaleCrop>false</ScaleCrop>
  <HeadingPairs>
    <vt:vector size="8" baseType="variant">
      <vt:variant>
        <vt:lpstr>Kullanılan Yazı Tipleri</vt:lpstr>
      </vt:variant>
      <vt:variant>
        <vt:i4>12</vt:i4>
      </vt:variant>
      <vt:variant>
        <vt:lpstr>Tema</vt:lpstr>
      </vt:variant>
      <vt:variant>
        <vt:i4>1</vt:i4>
      </vt:variant>
      <vt:variant>
        <vt:lpstr>Eklenmiş OLE Hizmet Programları</vt:lpstr>
      </vt:variant>
      <vt:variant>
        <vt:i4>1</vt:i4>
      </vt:variant>
      <vt:variant>
        <vt:lpstr>Slayt Başlıkları</vt:lpstr>
      </vt:variant>
      <vt:variant>
        <vt:i4>168</vt:i4>
      </vt:variant>
    </vt:vector>
  </HeadingPairs>
  <TitlesOfParts>
    <vt:vector size="182" baseType="lpstr">
      <vt:lpstr>ＭＳ Ｐゴシック</vt:lpstr>
      <vt:lpstr>Arial</vt:lpstr>
      <vt:lpstr>Calibri</vt:lpstr>
      <vt:lpstr>Century Schoolbook</vt:lpstr>
      <vt:lpstr>Courier New</vt:lpstr>
      <vt:lpstr>Sitka Small</vt:lpstr>
      <vt:lpstr>Symbol</vt:lpstr>
      <vt:lpstr>Tahoma</vt:lpstr>
      <vt:lpstr>Times New Roman</vt:lpstr>
      <vt:lpstr>Tw Cen MT</vt:lpstr>
      <vt:lpstr>Wingdings</vt:lpstr>
      <vt:lpstr>Wingdings 2</vt:lpstr>
      <vt:lpstr>Median</vt:lpstr>
      <vt:lpstr>Equation</vt:lpstr>
      <vt:lpstr>PowerPoint Sunusu</vt:lpstr>
      <vt:lpstr>Basic Probability Theory: terminology</vt:lpstr>
      <vt:lpstr>Basic Probability Theory: terminology</vt:lpstr>
      <vt:lpstr>Events</vt:lpstr>
      <vt:lpstr>Random variables</vt:lpstr>
      <vt:lpstr>Random variables</vt:lpstr>
      <vt:lpstr>Probability distribution</vt:lpstr>
      <vt:lpstr>Unconditional/prior probability</vt:lpstr>
      <vt:lpstr>Joint distribution</vt:lpstr>
      <vt:lpstr>Joint distribution</vt:lpstr>
      <vt:lpstr>Joint distribution</vt:lpstr>
      <vt:lpstr>Joint distribution</vt:lpstr>
      <vt:lpstr>Conditional probability</vt:lpstr>
      <vt:lpstr>Conditional probability</vt:lpstr>
      <vt:lpstr>Conditional probability</vt:lpstr>
      <vt:lpstr>Conditional probability</vt:lpstr>
      <vt:lpstr>Conditional probability</vt:lpstr>
      <vt:lpstr>Both are distributions over X</vt:lpstr>
      <vt:lpstr>A note about notation</vt:lpstr>
      <vt:lpstr>Properties of probabilities</vt:lpstr>
      <vt:lpstr>Properties of probabilities</vt:lpstr>
      <vt:lpstr>Properties of probabilities</vt:lpstr>
      <vt:lpstr>Chain rule (aka product rule)</vt:lpstr>
      <vt:lpstr>Chain rule</vt:lpstr>
      <vt:lpstr>Applications of the chain rule</vt:lpstr>
      <vt:lpstr>Bayes’ rule (theorem)</vt:lpstr>
      <vt:lpstr>Bayes’ rule</vt:lpstr>
      <vt:lpstr>Bayes’ rule</vt:lpstr>
      <vt:lpstr>Gaps</vt:lpstr>
      <vt:lpstr>Gaps</vt:lpstr>
      <vt:lpstr>Gaps</vt:lpstr>
      <vt:lpstr>Parasitic gaps</vt:lpstr>
      <vt:lpstr>Parasitic gaps</vt:lpstr>
      <vt:lpstr>Parasitic gaps</vt:lpstr>
      <vt:lpstr>Frequency of parasitic gaps</vt:lpstr>
      <vt:lpstr>Prob of parasitic gaps</vt:lpstr>
      <vt:lpstr>Prob of parasitic gaps</vt:lpstr>
      <vt:lpstr>Prob of parasitic gaps</vt:lpstr>
      <vt:lpstr>Prob of parasitic gaps</vt:lpstr>
      <vt:lpstr>PowerPoint Sunusu</vt:lpstr>
      <vt:lpstr>Probabilistic Modeling</vt:lpstr>
      <vt:lpstr>An example: classifying fruit</vt:lpstr>
      <vt:lpstr>Probabilistic models</vt:lpstr>
      <vt:lpstr>Probabilistic model vs. classifier</vt:lpstr>
      <vt:lpstr>Probabilistic models: classification</vt:lpstr>
      <vt:lpstr>Probabilistic models</vt:lpstr>
      <vt:lpstr>Probabilistic model vs. classifier</vt:lpstr>
      <vt:lpstr>Probabilistic models</vt:lpstr>
      <vt:lpstr>Probabilistic models: big questions</vt:lpstr>
      <vt:lpstr>Same problems we’ve been dealing with so far</vt:lpstr>
      <vt:lpstr>Basic steps for probabilistic modeling</vt:lpstr>
      <vt:lpstr>Basic steps for probabilistic modeling</vt:lpstr>
      <vt:lpstr>What was the data generating distribution?</vt:lpstr>
      <vt:lpstr>Step 1: picking a model</vt:lpstr>
      <vt:lpstr>Some maths</vt:lpstr>
      <vt:lpstr>Some maths</vt:lpstr>
      <vt:lpstr>Step  1: pick a model</vt:lpstr>
      <vt:lpstr>Full distribution tables</vt:lpstr>
      <vt:lpstr>27000</vt:lpstr>
      <vt:lpstr>Full distribution tables</vt:lpstr>
      <vt:lpstr>Step  1: pick a model</vt:lpstr>
      <vt:lpstr>An aside: independence</vt:lpstr>
      <vt:lpstr>independent or dependent?</vt:lpstr>
      <vt:lpstr>Independent variables</vt:lpstr>
      <vt:lpstr>Independent variables</vt:lpstr>
      <vt:lpstr>Independent variables</vt:lpstr>
      <vt:lpstr>Conditional Independence</vt:lpstr>
      <vt:lpstr>Naïve Bayes assumption</vt:lpstr>
      <vt:lpstr>Naïve Bayes assumption</vt:lpstr>
      <vt:lpstr>Naïve Bayes assumption</vt:lpstr>
      <vt:lpstr>Naïve Bayes assumption</vt:lpstr>
      <vt:lpstr>Naïve Bayes model</vt:lpstr>
      <vt:lpstr>p(x|y)</vt:lpstr>
      <vt:lpstr>Basic steps for probabilistic modeling</vt:lpstr>
      <vt:lpstr>Obtaining probabilities</vt:lpstr>
      <vt:lpstr>Obtaining probabilities</vt:lpstr>
      <vt:lpstr>Estimating probabilities</vt:lpstr>
      <vt:lpstr>Maximum Likelihood Estimation (MLE)</vt:lpstr>
      <vt:lpstr>Watch Videos to Understand Better</vt:lpstr>
      <vt:lpstr>Maximum Likelihood Estimation (MLE)</vt:lpstr>
      <vt:lpstr>MLE example</vt:lpstr>
      <vt:lpstr>MLE example</vt:lpstr>
      <vt:lpstr>Useful Articles</vt:lpstr>
      <vt:lpstr>Very Useful Video</vt:lpstr>
      <vt:lpstr>PowerPoint Sunusu</vt:lpstr>
      <vt:lpstr>Maximum Likelihood Estimation (MLE)</vt:lpstr>
      <vt:lpstr>Likelihood</vt:lpstr>
      <vt:lpstr>Likelihood</vt:lpstr>
      <vt:lpstr>Likelihood</vt:lpstr>
      <vt:lpstr>Maximum Likelihood Estimation (MLE)</vt:lpstr>
      <vt:lpstr>Calculating MLE</vt:lpstr>
      <vt:lpstr>Calculating MLE</vt:lpstr>
      <vt:lpstr>Calculating MLE</vt:lpstr>
      <vt:lpstr>Calculating MLE</vt:lpstr>
      <vt:lpstr>MLE: sanity check</vt:lpstr>
      <vt:lpstr>MLE estimation for NB</vt:lpstr>
      <vt:lpstr>Maximum likelihood estimates</vt:lpstr>
      <vt:lpstr>Naïve Bayes classification</vt:lpstr>
      <vt:lpstr>Probabilistic models</vt:lpstr>
      <vt:lpstr>Generative Story</vt:lpstr>
      <vt:lpstr>NB generative story</vt:lpstr>
      <vt:lpstr>NB generative story</vt:lpstr>
      <vt:lpstr>NB decision boundary</vt:lpstr>
      <vt:lpstr>Some maths</vt:lpstr>
      <vt:lpstr>Some more maths</vt:lpstr>
      <vt:lpstr>And…</vt:lpstr>
      <vt:lpstr>And…</vt:lpstr>
      <vt:lpstr>NB as a linear model</vt:lpstr>
      <vt:lpstr>Maximum likelihood estimation</vt:lpstr>
      <vt:lpstr>Basic steps for probabilistic modeling</vt:lpstr>
      <vt:lpstr>PowerPoint Sunusu</vt:lpstr>
      <vt:lpstr>Back to parasitic gaps</vt:lpstr>
      <vt:lpstr>Back to parasitic gaps</vt:lpstr>
      <vt:lpstr>Priors</vt:lpstr>
      <vt:lpstr>PowerPoint Sunusu</vt:lpstr>
      <vt:lpstr>Good Regression Videos</vt:lpstr>
      <vt:lpstr>Good Regression Videos</vt:lpstr>
      <vt:lpstr>Good Regression Videos</vt:lpstr>
      <vt:lpstr>Training revisited</vt:lpstr>
      <vt:lpstr>Estimating revisited</vt:lpstr>
      <vt:lpstr>Estimating revisited</vt:lpstr>
      <vt:lpstr>Priors</vt:lpstr>
      <vt:lpstr>Priors</vt:lpstr>
      <vt:lpstr>Priors</vt:lpstr>
      <vt:lpstr>Priors</vt:lpstr>
      <vt:lpstr>A better approach</vt:lpstr>
      <vt:lpstr>Another view on the prior</vt:lpstr>
      <vt:lpstr>Regularization vs prior</vt:lpstr>
      <vt:lpstr>Prior for NB</vt:lpstr>
      <vt:lpstr>Prior: another view</vt:lpstr>
      <vt:lpstr>Prior: another view</vt:lpstr>
      <vt:lpstr>Smoothing</vt:lpstr>
      <vt:lpstr>Basic steps for probabilistic modeling</vt:lpstr>
      <vt:lpstr>Joint models vs conditional models</vt:lpstr>
      <vt:lpstr>A first try: linear</vt:lpstr>
      <vt:lpstr>The challenge</vt:lpstr>
      <vt:lpstr>Odds ratio</vt:lpstr>
      <vt:lpstr>Odds ratio</vt:lpstr>
      <vt:lpstr>Odds ratio</vt:lpstr>
      <vt:lpstr>Log odds (logit function)</vt:lpstr>
      <vt:lpstr>Log odds (logit function)</vt:lpstr>
      <vt:lpstr>Logistic function</vt:lpstr>
      <vt:lpstr>Logistic regression</vt:lpstr>
      <vt:lpstr>Training logistic regression models</vt:lpstr>
      <vt:lpstr>MLE logistic regression</vt:lpstr>
      <vt:lpstr>MLE logistic regression</vt:lpstr>
      <vt:lpstr>MLE logistic regression</vt:lpstr>
      <vt:lpstr>logistic regression: three views</vt:lpstr>
      <vt:lpstr>Overfitting</vt:lpstr>
      <vt:lpstr>Regularization/prior</vt:lpstr>
      <vt:lpstr>Regularization/prior</vt:lpstr>
      <vt:lpstr>Regularization/prior</vt:lpstr>
      <vt:lpstr>Regularization/prior</vt:lpstr>
      <vt:lpstr>Regularization/prior</vt:lpstr>
      <vt:lpstr>Regularization/prior</vt:lpstr>
      <vt:lpstr>L1 vs. L2</vt:lpstr>
      <vt:lpstr>Logistic regression</vt:lpstr>
      <vt:lpstr>A digression:  regression vs. classification</vt:lpstr>
      <vt:lpstr>linear regression</vt:lpstr>
      <vt:lpstr>Linear regression</vt:lpstr>
      <vt:lpstr>Error minimization</vt:lpstr>
      <vt:lpstr>Linear regression</vt:lpstr>
      <vt:lpstr>Linear regression</vt:lpstr>
      <vt:lpstr>Linear regression</vt:lpstr>
      <vt:lpstr>Multiple linear regression</vt:lpstr>
      <vt:lpstr>Multiple linear regression</vt:lpstr>
      <vt:lpstr>Logistic function</vt:lpstr>
      <vt:lpstr>Logistic regression</vt:lpstr>
    </vt:vector>
  </TitlesOfParts>
  <Company>Pomona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CORpus analysis</dc:title>
  <dc:creator>Dave Kauchak</dc:creator>
  <cp:lastModifiedBy>Furkan Gözükara</cp:lastModifiedBy>
  <cp:revision>362</cp:revision>
  <dcterms:created xsi:type="dcterms:W3CDTF">2011-01-25T19:35:23Z</dcterms:created>
  <dcterms:modified xsi:type="dcterms:W3CDTF">2018-12-07T06:24:15Z</dcterms:modified>
</cp:coreProperties>
</file>

<file path=docProps/thumbnail.jpeg>
</file>